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56" r:id="rId2"/>
    <p:sldId id="330" r:id="rId3"/>
    <p:sldId id="331" r:id="rId4"/>
    <p:sldId id="332" r:id="rId5"/>
    <p:sldId id="333" r:id="rId6"/>
    <p:sldId id="363" r:id="rId7"/>
    <p:sldId id="357" r:id="rId8"/>
    <p:sldId id="361" r:id="rId9"/>
    <p:sldId id="360" r:id="rId10"/>
    <p:sldId id="358" r:id="rId11"/>
    <p:sldId id="365" r:id="rId12"/>
    <p:sldId id="390" r:id="rId13"/>
    <p:sldId id="364" r:id="rId14"/>
    <p:sldId id="335" r:id="rId15"/>
    <p:sldId id="336" r:id="rId16"/>
    <p:sldId id="347" r:id="rId17"/>
    <p:sldId id="407" r:id="rId18"/>
    <p:sldId id="377" r:id="rId19"/>
    <p:sldId id="378" r:id="rId20"/>
    <p:sldId id="348" r:id="rId21"/>
    <p:sldId id="408" r:id="rId22"/>
    <p:sldId id="382" r:id="rId23"/>
    <p:sldId id="384" r:id="rId24"/>
    <p:sldId id="349" r:id="rId25"/>
    <p:sldId id="385" r:id="rId26"/>
    <p:sldId id="386" r:id="rId27"/>
    <p:sldId id="404" r:id="rId28"/>
    <p:sldId id="403" r:id="rId29"/>
    <p:sldId id="406" r:id="rId30"/>
    <p:sldId id="405" r:id="rId31"/>
    <p:sldId id="387" r:id="rId32"/>
    <p:sldId id="402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3038" autoAdjust="0"/>
    <p:restoredTop sz="94660"/>
  </p:normalViewPr>
  <p:slideViewPr>
    <p:cSldViewPr snapToGrid="0" snapToObjects="1">
      <p:cViewPr>
        <p:scale>
          <a:sx n="75" d="100"/>
          <a:sy n="75" d="100"/>
        </p:scale>
        <p:origin x="-472" y="-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notesMaster" Target="notesMasters/notesMaster1.xml"/><Relationship Id="rId35" Type="http://schemas.openxmlformats.org/officeDocument/2006/relationships/handoutMaster" Target="handoutMasters/handoutMaster1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D3F034-0526-554B-A8E6-16A8D8B2A77A}" type="datetimeFigureOut">
              <a:rPr lang="en-US" smtClean="0"/>
              <a:t>5/18/12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CAD48D-7C45-3F44-8320-95DDC9E87F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48139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8E8A99-04D3-5E4E-AC8C-6E2453279AEE}" type="datetimeFigureOut">
              <a:rPr lang="en-US" smtClean="0"/>
              <a:t>5/18/12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7FF6CC-2222-D646-9C9E-8DFD4A988A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110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8B7C8-D853-F948-93B4-0FC17AB506AB}" type="datetime1">
              <a:rPr lang="en-US" smtClean="0"/>
              <a:t>5/18/12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FBA11-90B7-3B4A-84E3-62ECD06CF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654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A1F30-74B3-9646-AC02-08F0F7EAC5EA}" type="datetime1">
              <a:rPr lang="en-US" smtClean="0"/>
              <a:t>5/18/12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FBA11-90B7-3B4A-84E3-62ECD06CF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593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410E8-1EB3-6F45-A612-3993D826C928}" type="datetime1">
              <a:rPr lang="en-US" smtClean="0"/>
              <a:t>5/18/12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FBA11-90B7-3B4A-84E3-62ECD06CF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127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9600C-9E05-CB4C-BEAB-F00E546B1BFF}" type="datetime1">
              <a:rPr lang="en-US" smtClean="0"/>
              <a:t>5/18/12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FBA11-90B7-3B4A-84E3-62ECD06CF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586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B749E-89CE-8B49-A5ED-EF63DF81C914}" type="datetime1">
              <a:rPr lang="en-US" smtClean="0"/>
              <a:t>5/18/12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FBA11-90B7-3B4A-84E3-62ECD06CF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235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02174-8965-E24E-BF13-DB0845897005}" type="datetime1">
              <a:rPr lang="en-US" smtClean="0"/>
              <a:t>5/18/12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FBA11-90B7-3B4A-84E3-62ECD06CF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218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C29FA-52A2-184A-BB7C-499CF792F580}" type="datetime1">
              <a:rPr lang="en-US" smtClean="0"/>
              <a:t>5/18/12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FBA11-90B7-3B4A-84E3-62ECD06CF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E17EF-5C8B-8242-9ACA-E8F16A467975}" type="datetime1">
              <a:rPr lang="en-US" smtClean="0"/>
              <a:t>5/18/12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FBA11-90B7-3B4A-84E3-62ECD06CF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548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8C0B5-EB45-264B-A55A-021604F85CFC}" type="datetime1">
              <a:rPr lang="en-US" smtClean="0"/>
              <a:t>5/18/12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FBA11-90B7-3B4A-84E3-62ECD06CF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110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64CEA-F281-FF4B-9B8F-6F97D73E4A48}" type="datetime1">
              <a:rPr lang="en-US" smtClean="0"/>
              <a:t>5/18/12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FBA11-90B7-3B4A-84E3-62ECD06CF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802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D7347-19D0-8F4C-9096-E48047D23715}" type="datetime1">
              <a:rPr lang="en-US" smtClean="0"/>
              <a:t>5/18/12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FBA11-90B7-3B4A-84E3-62ECD06CF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380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39800B-41E1-D34A-B6F3-3F05C5398C94}" type="datetime1">
              <a:rPr lang="en-US" smtClean="0"/>
              <a:t>5/18/12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6FBA11-90B7-3B4A-84E3-62ECD06CF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569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e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ideas.repec.org/p/tul/wpaper/1124.html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533" y="321733"/>
            <a:ext cx="8771467" cy="4301068"/>
          </a:xfrm>
          <a:solidFill>
            <a:srgbClr val="F2DCDB"/>
          </a:solidFill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err="1" smtClean="0"/>
              <a:t>Política</a:t>
            </a:r>
            <a:r>
              <a:rPr lang="en-US" b="1" dirty="0" smtClean="0"/>
              <a:t> fiscal, </a:t>
            </a:r>
            <a:r>
              <a:rPr lang="en-US" b="1" dirty="0" err="1" smtClean="0"/>
              <a:t>desigualdad</a:t>
            </a:r>
            <a:r>
              <a:rPr lang="en-US" b="1" dirty="0" smtClean="0"/>
              <a:t> y </a:t>
            </a:r>
            <a:r>
              <a:rPr lang="en-US" b="1" dirty="0" err="1" smtClean="0"/>
              <a:t>pobreza</a:t>
            </a:r>
            <a:r>
              <a:rPr lang="en-US" b="1" dirty="0" smtClean="0"/>
              <a:t> en Argentina, Bolivia, </a:t>
            </a:r>
            <a:r>
              <a:rPr lang="en-US" b="1" dirty="0" err="1" smtClean="0"/>
              <a:t>Brasil</a:t>
            </a:r>
            <a:r>
              <a:rPr lang="en-US" b="1" dirty="0" smtClean="0"/>
              <a:t>, México y </a:t>
            </a:r>
            <a:r>
              <a:rPr lang="en-US" b="1" dirty="0" err="1" smtClean="0"/>
              <a:t>Perú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4000" dirty="0" smtClean="0"/>
              <a:t>Nora </a:t>
            </a:r>
            <a:r>
              <a:rPr lang="en-US" sz="4000" dirty="0"/>
              <a:t>Lustig</a:t>
            </a:r>
            <a:br>
              <a:rPr lang="en-US" sz="4000" dirty="0"/>
            </a:br>
            <a:r>
              <a:rPr lang="en-US" sz="4000" dirty="0"/>
              <a:t>Tulane University</a:t>
            </a:r>
            <a:br>
              <a:rPr lang="en-US" sz="4000" dirty="0"/>
            </a:br>
            <a:r>
              <a:rPr lang="en-US" sz="4000" dirty="0"/>
              <a:t>Center for Global Development and Inter-American Dialogue</a:t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318000"/>
            <a:ext cx="7772400" cy="2038349"/>
          </a:xfrm>
        </p:spPr>
        <p:txBody>
          <a:bodyPr>
            <a:normAutofit/>
          </a:bodyPr>
          <a:lstStyle/>
          <a:p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err="1" smtClean="0">
                <a:solidFill>
                  <a:srgbClr val="000000"/>
                </a:solidFill>
              </a:rPr>
              <a:t>Ministerio</a:t>
            </a:r>
            <a:r>
              <a:rPr lang="en-US" dirty="0" smtClean="0">
                <a:solidFill>
                  <a:srgbClr val="000000"/>
                </a:solidFill>
              </a:rPr>
              <a:t> de </a:t>
            </a:r>
            <a:r>
              <a:rPr lang="en-US" dirty="0" err="1" smtClean="0">
                <a:solidFill>
                  <a:srgbClr val="000000"/>
                </a:solidFill>
              </a:rPr>
              <a:t>Inclusi</a:t>
            </a:r>
            <a:r>
              <a:rPr lang="en-US" dirty="0" err="1" smtClean="0">
                <a:solidFill>
                  <a:srgbClr val="000000"/>
                </a:solidFill>
              </a:rPr>
              <a:t>ón</a:t>
            </a:r>
            <a:r>
              <a:rPr lang="en-US" dirty="0" smtClean="0">
                <a:solidFill>
                  <a:srgbClr val="000000"/>
                </a:solidFill>
              </a:rPr>
              <a:t> y </a:t>
            </a:r>
            <a:r>
              <a:rPr lang="en-US" dirty="0" err="1" smtClean="0">
                <a:solidFill>
                  <a:srgbClr val="000000"/>
                </a:solidFill>
              </a:rPr>
              <a:t>Desarrollo</a:t>
            </a:r>
            <a:r>
              <a:rPr lang="en-US" dirty="0" smtClean="0">
                <a:solidFill>
                  <a:srgbClr val="000000"/>
                </a:solidFill>
              </a:rPr>
              <a:t> Social</a:t>
            </a:r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Lima, </a:t>
            </a:r>
            <a:r>
              <a:rPr lang="en-US" dirty="0" err="1" smtClean="0">
                <a:solidFill>
                  <a:srgbClr val="000000"/>
                </a:solidFill>
              </a:rPr>
              <a:t>Perú</a:t>
            </a:r>
            <a:r>
              <a:rPr lang="en-US" dirty="0" smtClean="0">
                <a:solidFill>
                  <a:srgbClr val="000000"/>
                </a:solidFill>
              </a:rPr>
              <a:t>, 18 de mayo, 2012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FBA11-90B7-3B4A-84E3-62ECD06CF5E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1474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2DCDB"/>
          </a:solidFill>
        </p:spPr>
        <p:txBody>
          <a:bodyPr>
            <a:normAutofit fontScale="90000"/>
          </a:bodyPr>
          <a:lstStyle/>
          <a:p>
            <a:r>
              <a:rPr lang="en-US" b="1" dirty="0" err="1" smtClean="0"/>
              <a:t>Método</a:t>
            </a:r>
            <a:r>
              <a:rPr lang="en-US" b="1" dirty="0" smtClean="0"/>
              <a:t> </a:t>
            </a:r>
            <a:r>
              <a:rPr lang="en-US" b="1" dirty="0" err="1" smtClean="0"/>
              <a:t>para</a:t>
            </a:r>
            <a:r>
              <a:rPr lang="en-US" b="1" dirty="0" smtClean="0"/>
              <a:t> </a:t>
            </a:r>
            <a:r>
              <a:rPr lang="en-US" b="1" dirty="0" err="1" smtClean="0"/>
              <a:t>asignar</a:t>
            </a:r>
            <a:r>
              <a:rPr lang="en-US" b="1" dirty="0" smtClean="0"/>
              <a:t> </a:t>
            </a:r>
            <a:r>
              <a:rPr lang="en-US" b="1" dirty="0" err="1" smtClean="0"/>
              <a:t>impuestos</a:t>
            </a:r>
            <a:r>
              <a:rPr lang="en-US" b="1" dirty="0" smtClean="0"/>
              <a:t> y </a:t>
            </a:r>
            <a:r>
              <a:rPr lang="en-US" b="1" dirty="0" err="1" smtClean="0"/>
              <a:t>transferencias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Identificación</a:t>
            </a:r>
            <a:r>
              <a:rPr lang="en-US" dirty="0" smtClean="0"/>
              <a:t> </a:t>
            </a:r>
            <a:r>
              <a:rPr lang="en-US" dirty="0" err="1" smtClean="0"/>
              <a:t>directa</a:t>
            </a:r>
            <a:r>
              <a:rPr lang="en-US" dirty="0" smtClean="0"/>
              <a:t> en la </a:t>
            </a:r>
            <a:r>
              <a:rPr lang="en-US" dirty="0" err="1" smtClean="0"/>
              <a:t>encuesta</a:t>
            </a:r>
            <a:endParaRPr lang="en-US" dirty="0" smtClean="0"/>
          </a:p>
          <a:p>
            <a:r>
              <a:rPr lang="en-US" dirty="0" err="1" smtClean="0"/>
              <a:t>Inferencia</a:t>
            </a:r>
            <a:endParaRPr lang="en-US" dirty="0" smtClean="0"/>
          </a:p>
          <a:p>
            <a:r>
              <a:rPr lang="en-US" dirty="0" err="1" smtClean="0"/>
              <a:t>Imputación</a:t>
            </a:r>
            <a:endParaRPr lang="en-US" dirty="0" smtClean="0"/>
          </a:p>
          <a:p>
            <a:r>
              <a:rPr lang="en-US" dirty="0" err="1" smtClean="0"/>
              <a:t>Simulación</a:t>
            </a:r>
            <a:endParaRPr lang="en-US" dirty="0" smtClean="0"/>
          </a:p>
          <a:p>
            <a:r>
              <a:rPr lang="en-US" dirty="0" err="1" smtClean="0"/>
              <a:t>Encuesta</a:t>
            </a:r>
            <a:r>
              <a:rPr lang="en-US" dirty="0" smtClean="0"/>
              <a:t> </a:t>
            </a:r>
            <a:r>
              <a:rPr lang="en-US" dirty="0" err="1" smtClean="0"/>
              <a:t>alternativa</a:t>
            </a:r>
            <a:r>
              <a:rPr lang="en-US" dirty="0" smtClean="0"/>
              <a:t>/matching</a:t>
            </a:r>
          </a:p>
          <a:p>
            <a:r>
              <a:rPr lang="en-US" dirty="0" smtClean="0"/>
              <a:t>Fuentes </a:t>
            </a:r>
            <a:r>
              <a:rPr lang="en-US" dirty="0" err="1" smtClean="0"/>
              <a:t>secundarias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FBA11-90B7-3B4A-84E3-62ECD06CF5E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6713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2DCDB"/>
          </a:solidFill>
        </p:spPr>
        <p:txBody>
          <a:bodyPr/>
          <a:lstStyle/>
          <a:p>
            <a:r>
              <a:rPr lang="en-US" b="1" dirty="0" err="1" smtClean="0"/>
              <a:t>Indicadores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080656"/>
          </a:xfrm>
        </p:spPr>
        <p:txBody>
          <a:bodyPr>
            <a:noAutofit/>
          </a:bodyPr>
          <a:lstStyle/>
          <a:p>
            <a:r>
              <a:rPr lang="en-US" sz="3600" dirty="0" err="1" smtClean="0"/>
              <a:t>Desigualdad</a:t>
            </a:r>
            <a:r>
              <a:rPr lang="en-US" sz="3600" dirty="0" smtClean="0"/>
              <a:t>: </a:t>
            </a:r>
            <a:r>
              <a:rPr lang="en-US" sz="3600" dirty="0" err="1" smtClean="0"/>
              <a:t>Coeficiente</a:t>
            </a:r>
            <a:r>
              <a:rPr lang="en-US" sz="3600" dirty="0" smtClean="0"/>
              <a:t> de </a:t>
            </a:r>
            <a:r>
              <a:rPr lang="en-US" sz="3600" dirty="0" err="1" smtClean="0"/>
              <a:t>Gini</a:t>
            </a:r>
            <a:endParaRPr lang="en-US" sz="3600" dirty="0" smtClean="0"/>
          </a:p>
          <a:p>
            <a:r>
              <a:rPr lang="en-US" sz="3600" dirty="0" err="1" smtClean="0"/>
              <a:t>Pobreza</a:t>
            </a:r>
            <a:r>
              <a:rPr lang="en-US" sz="3600" dirty="0" smtClean="0"/>
              <a:t>: </a:t>
            </a:r>
            <a:r>
              <a:rPr lang="en-US" sz="3600" dirty="0" err="1" smtClean="0"/>
              <a:t>Incidencia</a:t>
            </a:r>
            <a:r>
              <a:rPr lang="en-US" sz="3600" dirty="0" smtClean="0"/>
              <a:t> (US$2.50/</a:t>
            </a:r>
            <a:r>
              <a:rPr lang="en-US" sz="3600" dirty="0" err="1" smtClean="0"/>
              <a:t>día</a:t>
            </a:r>
            <a:r>
              <a:rPr lang="en-US" sz="3600" dirty="0" smtClean="0"/>
              <a:t> PPP)</a:t>
            </a:r>
          </a:p>
          <a:p>
            <a:r>
              <a:rPr lang="en-US" sz="3600" dirty="0" err="1" smtClean="0"/>
              <a:t>Efectividad</a:t>
            </a:r>
            <a:r>
              <a:rPr lang="en-US" sz="3600" dirty="0" smtClean="0"/>
              <a:t>: </a:t>
            </a:r>
            <a:r>
              <a:rPr lang="en-US" sz="3600" dirty="0" err="1" smtClean="0"/>
              <a:t>Reducción</a:t>
            </a:r>
            <a:r>
              <a:rPr lang="en-US" sz="3600" dirty="0" smtClean="0"/>
              <a:t> </a:t>
            </a:r>
            <a:r>
              <a:rPr lang="en-US" sz="3600" dirty="0" err="1" smtClean="0"/>
              <a:t>desigualdad</a:t>
            </a:r>
            <a:r>
              <a:rPr lang="en-US" sz="3600" dirty="0"/>
              <a:t> </a:t>
            </a:r>
            <a:r>
              <a:rPr lang="en-US" sz="3600" dirty="0" smtClean="0"/>
              <a:t>(</a:t>
            </a:r>
            <a:r>
              <a:rPr lang="en-US" sz="3600" dirty="0" err="1" smtClean="0"/>
              <a:t>pobreza</a:t>
            </a:r>
            <a:r>
              <a:rPr lang="en-US" sz="3600" dirty="0" smtClean="0"/>
              <a:t>)/</a:t>
            </a:r>
            <a:r>
              <a:rPr lang="en-US" sz="3600" dirty="0" err="1" smtClean="0"/>
              <a:t>gasto</a:t>
            </a:r>
            <a:r>
              <a:rPr lang="en-US" sz="3600" dirty="0" smtClean="0"/>
              <a:t> en </a:t>
            </a:r>
            <a:r>
              <a:rPr lang="en-US" sz="3600" dirty="0" err="1" smtClean="0"/>
              <a:t>transferencias</a:t>
            </a:r>
            <a:r>
              <a:rPr lang="en-US" sz="3600" dirty="0" smtClean="0"/>
              <a:t> </a:t>
            </a:r>
            <a:r>
              <a:rPr lang="en-US" sz="3600" dirty="0" err="1" smtClean="0"/>
              <a:t>directas</a:t>
            </a:r>
            <a:r>
              <a:rPr lang="en-US" sz="3600" dirty="0" smtClean="0"/>
              <a:t> </a:t>
            </a:r>
            <a:r>
              <a:rPr lang="en-US" sz="3600" dirty="0" err="1" smtClean="0"/>
              <a:t>como</a:t>
            </a:r>
            <a:r>
              <a:rPr lang="en-US" sz="3600" dirty="0" smtClean="0"/>
              <a:t> </a:t>
            </a:r>
            <a:r>
              <a:rPr lang="en-US" sz="3600" dirty="0" err="1" smtClean="0"/>
              <a:t>proporción</a:t>
            </a:r>
            <a:r>
              <a:rPr lang="en-US" sz="3600" dirty="0" smtClean="0"/>
              <a:t> del PIB</a:t>
            </a:r>
          </a:p>
          <a:p>
            <a:r>
              <a:rPr lang="en-US" sz="3600" dirty="0" err="1" smtClean="0"/>
              <a:t>Incidencia</a:t>
            </a:r>
            <a:endParaRPr lang="en-US" sz="3600" dirty="0" smtClean="0"/>
          </a:p>
          <a:p>
            <a:r>
              <a:rPr lang="en-US" sz="3600" dirty="0" err="1" smtClean="0"/>
              <a:t>Curvas</a:t>
            </a:r>
            <a:r>
              <a:rPr lang="en-US" sz="3600" dirty="0" smtClean="0"/>
              <a:t> y </a:t>
            </a:r>
            <a:r>
              <a:rPr lang="en-US" sz="3600" dirty="0" err="1" smtClean="0"/>
              <a:t>coeficientes</a:t>
            </a:r>
            <a:r>
              <a:rPr lang="en-US" sz="3600" dirty="0" smtClean="0"/>
              <a:t> de </a:t>
            </a:r>
            <a:r>
              <a:rPr lang="en-US" sz="3600" dirty="0" err="1" smtClean="0"/>
              <a:t>concentración</a:t>
            </a:r>
            <a:endParaRPr lang="en-US" sz="3600" dirty="0" smtClean="0"/>
          </a:p>
          <a:p>
            <a:r>
              <a:rPr lang="en-US" sz="3600" dirty="0" err="1" smtClean="0"/>
              <a:t>Fugas</a:t>
            </a:r>
            <a:r>
              <a:rPr lang="en-US" sz="3600" dirty="0" smtClean="0"/>
              <a:t> y </a:t>
            </a:r>
            <a:r>
              <a:rPr lang="en-US" sz="3600" dirty="0" err="1" smtClean="0"/>
              <a:t>cobertura</a:t>
            </a:r>
            <a:endParaRPr lang="en-US" sz="3600" dirty="0" smtClean="0"/>
          </a:p>
          <a:p>
            <a:pPr marL="0" indent="0">
              <a:buNone/>
            </a:pPr>
            <a:endParaRPr lang="en-US" sz="3600" dirty="0" smtClean="0"/>
          </a:p>
          <a:p>
            <a:endParaRPr lang="en-US" sz="3600" dirty="0" smtClean="0"/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9041704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2DCDB"/>
          </a:solidFill>
        </p:spPr>
        <p:txBody>
          <a:bodyPr>
            <a:normAutofit fontScale="90000"/>
          </a:bodyPr>
          <a:lstStyle/>
          <a:p>
            <a:r>
              <a:rPr lang="es-ES" sz="3600" b="1" dirty="0"/>
              <a:t>Curvas de </a:t>
            </a:r>
            <a:r>
              <a:rPr lang="es-ES" sz="3600" b="1" dirty="0" smtClean="0"/>
              <a:t>Concentración y definiciones de progresividad y regresividad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FBA11-90B7-3B4A-84E3-62ECD06CF5ED}" type="slidenum">
              <a:rPr lang="en-US" smtClean="0"/>
              <a:t>12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600" y="1557866"/>
            <a:ext cx="7404100" cy="5236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8968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2DCDB"/>
          </a:solidFill>
        </p:spPr>
        <p:txBody>
          <a:bodyPr/>
          <a:lstStyle/>
          <a:p>
            <a:r>
              <a:rPr lang="en-US" b="1" dirty="0" err="1" smtClean="0"/>
              <a:t>Limitaciones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No </a:t>
            </a:r>
            <a:r>
              <a:rPr lang="en-US" dirty="0" err="1" smtClean="0"/>
              <a:t>contempla</a:t>
            </a:r>
            <a:r>
              <a:rPr lang="en-US" dirty="0" smtClean="0"/>
              <a:t>:</a:t>
            </a:r>
          </a:p>
          <a:p>
            <a:pPr lvl="1"/>
            <a:r>
              <a:rPr lang="en-US" dirty="0" err="1" smtClean="0"/>
              <a:t>Respuestas</a:t>
            </a:r>
            <a:r>
              <a:rPr lang="en-US" dirty="0" smtClean="0"/>
              <a:t> de </a:t>
            </a:r>
            <a:r>
              <a:rPr lang="en-US" dirty="0" err="1" smtClean="0"/>
              <a:t>comportamiento</a:t>
            </a:r>
            <a:endParaRPr lang="en-US" dirty="0" smtClean="0"/>
          </a:p>
          <a:p>
            <a:pPr lvl="1"/>
            <a:r>
              <a:rPr lang="en-US" dirty="0" err="1" smtClean="0"/>
              <a:t>Distribución</a:t>
            </a:r>
            <a:r>
              <a:rPr lang="en-US" dirty="0" smtClean="0"/>
              <a:t> </a:t>
            </a:r>
            <a:r>
              <a:rPr lang="en-US" dirty="0" err="1" smtClean="0"/>
              <a:t>intertemporal</a:t>
            </a:r>
            <a:endParaRPr lang="en-US" dirty="0" smtClean="0"/>
          </a:p>
          <a:p>
            <a:pPr lvl="1"/>
            <a:r>
              <a:rPr lang="en-US" dirty="0" err="1" smtClean="0"/>
              <a:t>Efectos</a:t>
            </a:r>
            <a:r>
              <a:rPr lang="en-US" dirty="0" smtClean="0"/>
              <a:t> de </a:t>
            </a:r>
            <a:r>
              <a:rPr lang="en-US" dirty="0" err="1" smtClean="0"/>
              <a:t>equilibrio</a:t>
            </a:r>
            <a:r>
              <a:rPr lang="en-US" dirty="0" smtClean="0"/>
              <a:t> general</a:t>
            </a:r>
          </a:p>
          <a:p>
            <a:pPr lvl="1"/>
            <a:r>
              <a:rPr lang="en-US" dirty="0" err="1" smtClean="0"/>
              <a:t>Sustentabilidad</a:t>
            </a:r>
            <a:r>
              <a:rPr lang="en-US" dirty="0" smtClean="0"/>
              <a:t> macro</a:t>
            </a:r>
          </a:p>
          <a:p>
            <a:pPr lvl="1"/>
            <a:r>
              <a:rPr lang="en-US" dirty="0" err="1" smtClean="0"/>
              <a:t>Totalidad</a:t>
            </a:r>
            <a:r>
              <a:rPr lang="en-US" dirty="0" smtClean="0"/>
              <a:t> del </a:t>
            </a:r>
            <a:r>
              <a:rPr lang="en-US" dirty="0" err="1" smtClean="0"/>
              <a:t>sistema</a:t>
            </a:r>
            <a:r>
              <a:rPr lang="en-US" dirty="0" smtClean="0"/>
              <a:t> de </a:t>
            </a:r>
            <a:r>
              <a:rPr lang="en-US" dirty="0" err="1" smtClean="0"/>
              <a:t>recaudación</a:t>
            </a:r>
            <a:r>
              <a:rPr lang="en-US" dirty="0" smtClean="0"/>
              <a:t> y </a:t>
            </a:r>
            <a:r>
              <a:rPr lang="en-US" dirty="0" err="1" smtClean="0"/>
              <a:t>gasto</a:t>
            </a:r>
            <a:r>
              <a:rPr lang="en-US" dirty="0" smtClean="0"/>
              <a:t> </a:t>
            </a:r>
            <a:r>
              <a:rPr lang="en-US" dirty="0" err="1" smtClean="0"/>
              <a:t>público</a:t>
            </a:r>
            <a:endParaRPr lang="en-US" dirty="0" smtClean="0"/>
          </a:p>
          <a:p>
            <a:r>
              <a:rPr lang="en-US" dirty="0" err="1" smtClean="0"/>
              <a:t>Objetivo</a:t>
            </a:r>
            <a:r>
              <a:rPr lang="en-US" dirty="0" smtClean="0"/>
              <a:t>: </a:t>
            </a:r>
            <a:r>
              <a:rPr lang="en-US" dirty="0" err="1" smtClean="0"/>
              <a:t>como</a:t>
            </a:r>
            <a:r>
              <a:rPr lang="en-US" dirty="0" smtClean="0"/>
              <a:t> se </a:t>
            </a:r>
            <a:r>
              <a:rPr lang="en-US" dirty="0" err="1" smtClean="0"/>
              <a:t>distribuyen</a:t>
            </a:r>
            <a:r>
              <a:rPr lang="en-US" dirty="0" smtClean="0"/>
              <a:t> la </a:t>
            </a:r>
            <a:r>
              <a:rPr lang="en-US" dirty="0" err="1" smtClean="0"/>
              <a:t>carga</a:t>
            </a:r>
            <a:r>
              <a:rPr lang="en-US" dirty="0" smtClean="0"/>
              <a:t> </a:t>
            </a:r>
            <a:r>
              <a:rPr lang="en-US" dirty="0" err="1" smtClean="0"/>
              <a:t>tributaria</a:t>
            </a:r>
            <a:r>
              <a:rPr lang="en-US" dirty="0" smtClean="0"/>
              <a:t> y los </a:t>
            </a:r>
            <a:r>
              <a:rPr lang="en-US" dirty="0" err="1" smtClean="0"/>
              <a:t>beneficios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comprenden</a:t>
            </a:r>
            <a:r>
              <a:rPr lang="en-US" dirty="0" smtClean="0"/>
              <a:t> </a:t>
            </a:r>
            <a:r>
              <a:rPr lang="en-US" dirty="0" err="1" smtClean="0"/>
              <a:t>sobre</a:t>
            </a:r>
            <a:r>
              <a:rPr lang="en-US" dirty="0" smtClean="0"/>
              <a:t> </a:t>
            </a:r>
            <a:r>
              <a:rPr lang="en-US" dirty="0" err="1" smtClean="0"/>
              <a:t>todo</a:t>
            </a:r>
            <a:r>
              <a:rPr lang="en-US" dirty="0" smtClean="0"/>
              <a:t> al </a:t>
            </a:r>
            <a:r>
              <a:rPr lang="en-US" dirty="0" err="1" smtClean="0"/>
              <a:t>gasto</a:t>
            </a:r>
            <a:r>
              <a:rPr lang="en-US" dirty="0" smtClean="0"/>
              <a:t> social</a:t>
            </a:r>
          </a:p>
          <a:p>
            <a:r>
              <a:rPr lang="en-US" dirty="0" err="1" smtClean="0"/>
              <a:t>Nunca</a:t>
            </a:r>
            <a:r>
              <a:rPr lang="en-US" dirty="0" smtClean="0"/>
              <a:t> se </a:t>
            </a:r>
            <a:r>
              <a:rPr lang="en-US" dirty="0" err="1" smtClean="0"/>
              <a:t>puede</a:t>
            </a:r>
            <a:r>
              <a:rPr lang="en-US" dirty="0" smtClean="0"/>
              <a:t> </a:t>
            </a:r>
            <a:r>
              <a:rPr lang="en-US" dirty="0" err="1" smtClean="0"/>
              <a:t>conocer</a:t>
            </a:r>
            <a:r>
              <a:rPr lang="en-US" dirty="0" smtClean="0"/>
              <a:t> con </a:t>
            </a:r>
            <a:r>
              <a:rPr lang="en-US" dirty="0" err="1" smtClean="0"/>
              <a:t>precisión</a:t>
            </a:r>
            <a:r>
              <a:rPr lang="en-US" dirty="0" smtClean="0"/>
              <a:t> </a:t>
            </a:r>
            <a:r>
              <a:rPr lang="en-US" dirty="0" err="1" smtClean="0"/>
              <a:t>cual</a:t>
            </a:r>
            <a:r>
              <a:rPr lang="en-US" dirty="0" smtClean="0"/>
              <a:t> </a:t>
            </a:r>
            <a:r>
              <a:rPr lang="en-US" dirty="0" err="1" smtClean="0"/>
              <a:t>sería</a:t>
            </a:r>
            <a:r>
              <a:rPr lang="en-US" dirty="0" smtClean="0"/>
              <a:t> el </a:t>
            </a:r>
            <a:r>
              <a:rPr lang="en-US" dirty="0" err="1" smtClean="0"/>
              <a:t>ingreso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prevalería</a:t>
            </a:r>
            <a:r>
              <a:rPr lang="en-US" dirty="0" smtClean="0"/>
              <a:t> en </a:t>
            </a:r>
            <a:r>
              <a:rPr lang="en-US" dirty="0" err="1" smtClean="0"/>
              <a:t>ausencia</a:t>
            </a:r>
            <a:r>
              <a:rPr lang="en-US" dirty="0" smtClean="0"/>
              <a:t> de </a:t>
            </a:r>
            <a:r>
              <a:rPr lang="en-US" dirty="0" err="1" smtClean="0"/>
              <a:t>impuestos</a:t>
            </a:r>
            <a:r>
              <a:rPr lang="en-US" dirty="0" smtClean="0"/>
              <a:t> y </a:t>
            </a:r>
            <a:r>
              <a:rPr lang="en-US" dirty="0" err="1" smtClean="0"/>
              <a:t>transferencias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FBA11-90B7-3B4A-84E3-62ECD06CF5E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1724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84076" y="285728"/>
            <a:ext cx="8959924" cy="1039400"/>
          </a:xfrm>
          <a:solidFill>
            <a:srgbClr val="F2DCDB"/>
          </a:solidFill>
        </p:spPr>
        <p:txBody>
          <a:bodyPr>
            <a:normAutofit fontScale="90000"/>
          </a:bodyPr>
          <a:lstStyle/>
          <a:p>
            <a:r>
              <a:rPr lang="en-US" sz="3200" b="1" dirty="0" err="1" smtClean="0"/>
              <a:t>Definición</a:t>
            </a:r>
            <a:r>
              <a:rPr lang="en-US" sz="3200" b="1" dirty="0" smtClean="0"/>
              <a:t> de </a:t>
            </a:r>
            <a:r>
              <a:rPr lang="en-US" sz="3200" b="1" dirty="0" err="1" smtClean="0"/>
              <a:t>conceptos</a:t>
            </a:r>
            <a:r>
              <a:rPr lang="en-US" sz="3200" b="1" dirty="0"/>
              <a:t> </a:t>
            </a:r>
            <a:r>
              <a:rPr lang="en-US" sz="3200" b="1" dirty="0" smtClean="0"/>
              <a:t>del </a:t>
            </a:r>
            <a:r>
              <a:rPr lang="en-US" sz="3200" b="1" dirty="0" err="1" smtClean="0"/>
              <a:t>ingreso</a:t>
            </a:r>
            <a:r>
              <a:rPr lang="en-US" sz="3200" b="1" dirty="0" smtClean="0"/>
              <a:t> en </a:t>
            </a:r>
            <a:r>
              <a:rPr lang="en-US" sz="3200" b="1" dirty="0" err="1" smtClean="0"/>
              <a:t>análisis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básico</a:t>
            </a: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 smtClean="0"/>
              <a:t>=&gt; </a:t>
            </a:r>
            <a:r>
              <a:rPr lang="en-US" sz="2800" b="1" dirty="0" err="1" smtClean="0"/>
              <a:t>pensiones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contributivas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como</a:t>
            </a:r>
            <a:r>
              <a:rPr lang="en-US" sz="2800" b="1" dirty="0" smtClean="0"/>
              <a:t> parte del </a:t>
            </a:r>
            <a:r>
              <a:rPr lang="en-US" sz="2800" b="1" dirty="0" err="1" smtClean="0"/>
              <a:t>ingreso</a:t>
            </a:r>
            <a:r>
              <a:rPr lang="en-US" sz="2800" b="1" dirty="0" smtClean="0"/>
              <a:t> de </a:t>
            </a:r>
            <a:r>
              <a:rPr lang="en-US" sz="2800" b="1" dirty="0" err="1" smtClean="0"/>
              <a:t>mercado</a:t>
            </a:r>
            <a:endParaRPr lang="es-BO" sz="3100" b="1" dirty="0">
              <a:solidFill>
                <a:schemeClr val="accent1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292122" y="1525140"/>
            <a:ext cx="7528920" cy="92333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MX" b="1" dirty="0" smtClean="0"/>
              <a:t>INGRESO DE MERCADO:  Laboral  y no laboral</a:t>
            </a:r>
            <a:endParaRPr lang="en-US" b="1" dirty="0" smtClean="0"/>
          </a:p>
          <a:p>
            <a:pPr algn="ctr"/>
            <a:r>
              <a:rPr lang="en-US" b="1" dirty="0" smtClean="0"/>
              <a:t> </a:t>
            </a:r>
            <a:r>
              <a:rPr lang="en-US" b="1" dirty="0" err="1" smtClean="0"/>
              <a:t>También</a:t>
            </a:r>
            <a:r>
              <a:rPr lang="en-US" b="1" dirty="0" smtClean="0"/>
              <a:t> </a:t>
            </a:r>
            <a:r>
              <a:rPr lang="en-US" b="1" dirty="0" err="1" smtClean="0"/>
              <a:t>incluye</a:t>
            </a:r>
            <a:r>
              <a:rPr lang="en-US" b="1" dirty="0" smtClean="0"/>
              <a:t> </a:t>
            </a:r>
            <a:r>
              <a:rPr lang="en-US" b="1" dirty="0" err="1" smtClean="0"/>
              <a:t>remesas</a:t>
            </a:r>
            <a:r>
              <a:rPr lang="en-US" b="1" dirty="0" smtClean="0"/>
              <a:t> y </a:t>
            </a:r>
            <a:r>
              <a:rPr lang="en-US" b="1" dirty="0" err="1" smtClean="0"/>
              <a:t>otras</a:t>
            </a:r>
            <a:r>
              <a:rPr lang="en-US" b="1" dirty="0" smtClean="0"/>
              <a:t> </a:t>
            </a:r>
            <a:r>
              <a:rPr lang="en-US" b="1" dirty="0" err="1" smtClean="0"/>
              <a:t>transferencias</a:t>
            </a:r>
            <a:r>
              <a:rPr lang="en-US" b="1" dirty="0" smtClean="0"/>
              <a:t> </a:t>
            </a:r>
            <a:r>
              <a:rPr lang="en-US" b="1" dirty="0" err="1" smtClean="0"/>
              <a:t>privadas</a:t>
            </a:r>
            <a:r>
              <a:rPr lang="en-US" b="1" dirty="0" smtClean="0"/>
              <a:t>, </a:t>
            </a:r>
            <a:r>
              <a:rPr lang="en-US" b="1" dirty="0" err="1" smtClean="0"/>
              <a:t>pensiones</a:t>
            </a:r>
            <a:r>
              <a:rPr lang="en-US" b="1" dirty="0" smtClean="0"/>
              <a:t> de la </a:t>
            </a:r>
            <a:r>
              <a:rPr lang="en-US" b="1" dirty="0" err="1" smtClean="0"/>
              <a:t>seguridad</a:t>
            </a:r>
            <a:r>
              <a:rPr lang="en-US" b="1" dirty="0" smtClean="0"/>
              <a:t> social </a:t>
            </a:r>
            <a:r>
              <a:rPr lang="en-US" b="1" dirty="0" err="1" smtClean="0"/>
              <a:t>contributiva</a:t>
            </a:r>
            <a:r>
              <a:rPr lang="en-US" b="1" dirty="0" smtClean="0"/>
              <a:t>,  </a:t>
            </a:r>
            <a:r>
              <a:rPr lang="en-US" b="1" dirty="0" err="1" smtClean="0"/>
              <a:t>autocosumo</a:t>
            </a:r>
            <a:r>
              <a:rPr lang="en-US" b="1" dirty="0" smtClean="0"/>
              <a:t> y  </a:t>
            </a:r>
            <a:r>
              <a:rPr lang="en-US" b="1" dirty="0" err="1" smtClean="0"/>
              <a:t>renta</a:t>
            </a:r>
            <a:r>
              <a:rPr lang="en-US" b="1" dirty="0" smtClean="0"/>
              <a:t> </a:t>
            </a:r>
            <a:r>
              <a:rPr lang="en-US" b="1" dirty="0" err="1" smtClean="0"/>
              <a:t>imputada</a:t>
            </a:r>
            <a:r>
              <a:rPr lang="en-US" b="1" dirty="0" smtClean="0"/>
              <a:t> </a:t>
            </a:r>
            <a:r>
              <a:rPr lang="en-US" b="1" dirty="0" err="1" smtClean="0"/>
              <a:t>por</a:t>
            </a:r>
            <a:r>
              <a:rPr lang="en-US" b="1" dirty="0" smtClean="0"/>
              <a:t> </a:t>
            </a:r>
            <a:r>
              <a:rPr lang="en-US" b="1" dirty="0" err="1" smtClean="0"/>
              <a:t>vivienda</a:t>
            </a:r>
            <a:r>
              <a:rPr lang="en-US" b="1" dirty="0" smtClean="0"/>
              <a:t> </a:t>
            </a:r>
            <a:endParaRPr lang="es-BO" b="1" dirty="0"/>
          </a:p>
        </p:txBody>
      </p:sp>
      <p:sp>
        <p:nvSpPr>
          <p:cNvPr id="5" name="4 CuadroTexto"/>
          <p:cNvSpPr txBox="1"/>
          <p:nvPr/>
        </p:nvSpPr>
        <p:spPr>
          <a:xfrm>
            <a:off x="4500562" y="2389236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BO" dirty="0"/>
          </a:p>
        </p:txBody>
      </p:sp>
      <p:sp>
        <p:nvSpPr>
          <p:cNvPr id="6" name="5 Marcador de contenido"/>
          <p:cNvSpPr>
            <a:spLocks noGrp="1"/>
          </p:cNvSpPr>
          <p:nvPr>
            <p:ph idx="1"/>
          </p:nvPr>
        </p:nvSpPr>
        <p:spPr>
          <a:xfrm>
            <a:off x="1292122" y="2441558"/>
            <a:ext cx="7494720" cy="1034129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s-MX" sz="1800" b="1" dirty="0" smtClean="0"/>
              <a:t>INGRESO DE MERCADO NETO  </a:t>
            </a:r>
          </a:p>
          <a:p>
            <a:pPr algn="ctr">
              <a:buNone/>
            </a:pPr>
            <a:r>
              <a:rPr lang="es-MX" sz="1800" b="1" dirty="0" smtClean="0"/>
              <a:t>Ingreso de Mercado MENOS Impuestos Directos</a:t>
            </a:r>
            <a:endParaRPr lang="en-US" sz="1800" b="1" dirty="0" smtClean="0"/>
          </a:p>
          <a:p>
            <a:pPr algn="ctr">
              <a:buNone/>
            </a:pPr>
            <a:endParaRPr lang="es-MX" sz="1800" b="1" i="1" dirty="0" smtClean="0"/>
          </a:p>
        </p:txBody>
      </p:sp>
      <p:sp>
        <p:nvSpPr>
          <p:cNvPr id="7" name="6 Rectángulo"/>
          <p:cNvSpPr/>
          <p:nvPr/>
        </p:nvSpPr>
        <p:spPr>
          <a:xfrm>
            <a:off x="1292122" y="5154247"/>
            <a:ext cx="7494720" cy="1200329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s-MX" b="1" dirty="0" smtClean="0"/>
              <a:t>INGRESO FINAL</a:t>
            </a:r>
          </a:p>
          <a:p>
            <a:pPr algn="ctr">
              <a:buNone/>
            </a:pPr>
            <a:r>
              <a:rPr lang="es-MX" b="1" dirty="0" smtClean="0"/>
              <a:t>Ingreso Post-fiscal MAS valor imputado de transferencias en “especie” en educación y salud</a:t>
            </a:r>
            <a:endParaRPr lang="es-MX" dirty="0" smtClean="0"/>
          </a:p>
          <a:p>
            <a:pPr algn="ctr"/>
            <a:endParaRPr lang="es-BO" dirty="0"/>
          </a:p>
        </p:txBody>
      </p:sp>
      <p:sp>
        <p:nvSpPr>
          <p:cNvPr id="8" name="7 Elipse"/>
          <p:cNvSpPr/>
          <p:nvPr/>
        </p:nvSpPr>
        <p:spPr>
          <a:xfrm>
            <a:off x="489690" y="1614724"/>
            <a:ext cx="530794" cy="520987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BO" sz="3600" b="1" dirty="0" smtClean="0">
                <a:solidFill>
                  <a:srgbClr val="C00000"/>
                </a:solidFill>
              </a:rPr>
              <a:t>1</a:t>
            </a:r>
            <a:endParaRPr lang="es-BO" sz="3600" b="1" dirty="0">
              <a:solidFill>
                <a:srgbClr val="C00000"/>
              </a:solidFill>
            </a:endParaRPr>
          </a:p>
        </p:txBody>
      </p:sp>
      <p:sp>
        <p:nvSpPr>
          <p:cNvPr id="10" name="9 Elipse"/>
          <p:cNvSpPr/>
          <p:nvPr/>
        </p:nvSpPr>
        <p:spPr>
          <a:xfrm>
            <a:off x="467544" y="2497961"/>
            <a:ext cx="563284" cy="521214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BO" sz="3600" b="1" dirty="0" smtClean="0">
                <a:solidFill>
                  <a:srgbClr val="C00000"/>
                </a:solidFill>
              </a:rPr>
              <a:t>2</a:t>
            </a:r>
            <a:endParaRPr lang="es-BO" sz="3600" b="1" dirty="0">
              <a:solidFill>
                <a:srgbClr val="C00000"/>
              </a:solidFill>
            </a:endParaRPr>
          </a:p>
        </p:txBody>
      </p:sp>
      <p:sp>
        <p:nvSpPr>
          <p:cNvPr id="12" name="11 Elipse"/>
          <p:cNvSpPr/>
          <p:nvPr/>
        </p:nvSpPr>
        <p:spPr>
          <a:xfrm>
            <a:off x="457200" y="3475687"/>
            <a:ext cx="563284" cy="568525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BO" sz="3600" b="1" dirty="0" smtClean="0">
                <a:solidFill>
                  <a:srgbClr val="C00000"/>
                </a:solidFill>
              </a:rPr>
              <a:t>3</a:t>
            </a:r>
            <a:endParaRPr lang="es-BO" sz="3600" b="1" dirty="0">
              <a:solidFill>
                <a:srgbClr val="C00000"/>
              </a:solidFill>
            </a:endParaRPr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05/03/2012</a:t>
            </a:r>
            <a:endParaRPr lang="es-BO"/>
          </a:p>
        </p:txBody>
      </p:sp>
      <p:sp>
        <p:nvSpPr>
          <p:cNvPr id="15" name="1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6AC16-249A-4832-A7C2-C4A20F87FA3F}" type="slidenum">
              <a:rPr lang="es-BO" smtClean="0"/>
              <a:pPr/>
              <a:t>14</a:t>
            </a:fld>
            <a:endParaRPr lang="es-BO"/>
          </a:p>
        </p:txBody>
      </p:sp>
      <p:sp>
        <p:nvSpPr>
          <p:cNvPr id="16" name="5 Marcador de contenido"/>
          <p:cNvSpPr txBox="1">
            <a:spLocks/>
          </p:cNvSpPr>
          <p:nvPr/>
        </p:nvSpPr>
        <p:spPr>
          <a:xfrm>
            <a:off x="1292122" y="3242438"/>
            <a:ext cx="7494720" cy="1034129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/>
              <a:buNone/>
            </a:pPr>
            <a:r>
              <a:rPr lang="es-MX" sz="1800" b="1" dirty="0" smtClean="0"/>
              <a:t>INGRESO DISPONIBLE</a:t>
            </a:r>
          </a:p>
          <a:p>
            <a:pPr algn="ctr">
              <a:buFont typeface="Arial"/>
              <a:buNone/>
            </a:pPr>
            <a:r>
              <a:rPr lang="es-MX" sz="1800" b="1" dirty="0" smtClean="0"/>
              <a:t>Ingreso de Mercado Neto MAS Transferencias Directas</a:t>
            </a:r>
            <a:endParaRPr lang="en-US" sz="1800" b="1" dirty="0" smtClean="0"/>
          </a:p>
          <a:p>
            <a:pPr algn="ctr">
              <a:buFont typeface="Arial"/>
              <a:buNone/>
            </a:pPr>
            <a:endParaRPr lang="es-MX" sz="1800" b="1" i="1" dirty="0"/>
          </a:p>
        </p:txBody>
      </p:sp>
      <p:sp>
        <p:nvSpPr>
          <p:cNvPr id="17" name="5 Marcador de contenido"/>
          <p:cNvSpPr txBox="1">
            <a:spLocks/>
          </p:cNvSpPr>
          <p:nvPr/>
        </p:nvSpPr>
        <p:spPr>
          <a:xfrm>
            <a:off x="1292122" y="4179111"/>
            <a:ext cx="7494720" cy="1034129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/>
              <a:buNone/>
            </a:pPr>
            <a:r>
              <a:rPr lang="es-MX" sz="1800" b="1" dirty="0" smtClean="0"/>
              <a:t>INGRESO POST-FISCAL</a:t>
            </a:r>
          </a:p>
          <a:p>
            <a:pPr algn="ctr">
              <a:buFont typeface="Arial"/>
              <a:buNone/>
            </a:pPr>
            <a:r>
              <a:rPr lang="es-MX" sz="1800" b="1" dirty="0" smtClean="0"/>
              <a:t>Ingreso </a:t>
            </a:r>
            <a:r>
              <a:rPr lang="en-US" sz="1800" b="1" dirty="0" err="1" smtClean="0"/>
              <a:t>Disponible</a:t>
            </a:r>
            <a:r>
              <a:rPr lang="en-US" sz="1800" b="1" dirty="0" smtClean="0"/>
              <a:t> MENOS </a:t>
            </a:r>
            <a:r>
              <a:rPr lang="en-US" sz="1800" b="1" dirty="0" err="1" smtClean="0"/>
              <a:t>Impuestos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Indirectos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Netos</a:t>
            </a:r>
            <a:endParaRPr lang="en-US" sz="1800" b="1" dirty="0" smtClean="0"/>
          </a:p>
          <a:p>
            <a:pPr algn="ctr">
              <a:buFont typeface="Arial"/>
              <a:buNone/>
            </a:pPr>
            <a:endParaRPr lang="es-MX" sz="1800" b="1" i="1" dirty="0"/>
          </a:p>
        </p:txBody>
      </p:sp>
      <p:sp>
        <p:nvSpPr>
          <p:cNvPr id="18" name="9 Elipse"/>
          <p:cNvSpPr/>
          <p:nvPr/>
        </p:nvSpPr>
        <p:spPr>
          <a:xfrm>
            <a:off x="457200" y="4405399"/>
            <a:ext cx="563284" cy="521214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BO" sz="3600" b="1" dirty="0">
                <a:solidFill>
                  <a:srgbClr val="C00000"/>
                </a:solidFill>
              </a:rPr>
              <a:t>4</a:t>
            </a:r>
          </a:p>
        </p:txBody>
      </p:sp>
      <p:sp>
        <p:nvSpPr>
          <p:cNvPr id="19" name="9 Elipse"/>
          <p:cNvSpPr/>
          <p:nvPr/>
        </p:nvSpPr>
        <p:spPr>
          <a:xfrm>
            <a:off x="457200" y="5444699"/>
            <a:ext cx="563284" cy="521214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BO" sz="3600" b="1" dirty="0">
                <a:solidFill>
                  <a:srgbClr val="C00000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6912236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5669" y="0"/>
            <a:ext cx="8817263" cy="1525140"/>
          </a:xfrm>
          <a:solidFill>
            <a:srgbClr val="F2DCDB"/>
          </a:solidFill>
        </p:spPr>
        <p:txBody>
          <a:bodyPr>
            <a:normAutofit fontScale="90000"/>
          </a:bodyPr>
          <a:lstStyle/>
          <a:p>
            <a:r>
              <a:rPr lang="en-US" sz="3200" b="1" dirty="0" err="1" smtClean="0">
                <a:latin typeface="+mn-lt"/>
              </a:rPr>
              <a:t>Definición</a:t>
            </a:r>
            <a:r>
              <a:rPr lang="en-US" sz="3200" b="1" dirty="0" smtClean="0">
                <a:latin typeface="+mn-lt"/>
              </a:rPr>
              <a:t> de </a:t>
            </a:r>
            <a:r>
              <a:rPr lang="en-US" sz="3200" b="1" dirty="0" err="1" smtClean="0">
                <a:latin typeface="+mn-lt"/>
              </a:rPr>
              <a:t>conceptos</a:t>
            </a:r>
            <a:r>
              <a:rPr lang="en-US" sz="3200" b="1" dirty="0">
                <a:latin typeface="+mn-lt"/>
              </a:rPr>
              <a:t> </a:t>
            </a:r>
            <a:r>
              <a:rPr lang="en-US" sz="3200" b="1" dirty="0" smtClean="0">
                <a:latin typeface="+mn-lt"/>
              </a:rPr>
              <a:t>del </a:t>
            </a:r>
            <a:r>
              <a:rPr lang="en-US" sz="3200" b="1" dirty="0" err="1" smtClean="0">
                <a:latin typeface="+mn-lt"/>
              </a:rPr>
              <a:t>ingreso</a:t>
            </a:r>
            <a:r>
              <a:rPr lang="en-US" sz="3200" b="1" dirty="0" smtClean="0">
                <a:latin typeface="+mn-lt"/>
              </a:rPr>
              <a:t> en </a:t>
            </a:r>
            <a:r>
              <a:rPr lang="en-US" sz="3200" b="1" dirty="0" err="1" smtClean="0">
                <a:latin typeface="+mn-lt"/>
              </a:rPr>
              <a:t>análisis</a:t>
            </a:r>
            <a:r>
              <a:rPr lang="en-US" sz="3200" b="1" dirty="0" smtClean="0">
                <a:latin typeface="+mn-lt"/>
              </a:rPr>
              <a:t> de </a:t>
            </a:r>
            <a:r>
              <a:rPr lang="en-US" sz="3200" b="1" dirty="0" err="1" smtClean="0">
                <a:latin typeface="+mn-lt"/>
              </a:rPr>
              <a:t>sensibilidad</a:t>
            </a:r>
            <a:r>
              <a:rPr lang="en-US" sz="3200" b="1" dirty="0" smtClean="0">
                <a:latin typeface="+mn-lt"/>
              </a:rPr>
              <a:t> =&gt; </a:t>
            </a:r>
            <a:r>
              <a:rPr lang="en-US" sz="32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</a:rPr>
              <a:t>pensiones</a:t>
            </a:r>
            <a:r>
              <a:rPr lang="en-US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</a:rPr>
              <a:t> </a:t>
            </a:r>
            <a:r>
              <a:rPr lang="en-US" sz="32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</a:rPr>
              <a:t>contributivas</a:t>
            </a:r>
            <a:r>
              <a:rPr lang="en-US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</a:rPr>
              <a:t> </a:t>
            </a:r>
            <a:r>
              <a:rPr lang="en-US" sz="32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</a:rPr>
              <a:t>como</a:t>
            </a:r>
            <a:r>
              <a:rPr lang="en-US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</a:rPr>
              <a:t> </a:t>
            </a:r>
            <a:r>
              <a:rPr lang="en-US" sz="32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</a:rPr>
              <a:t>transferencias</a:t>
            </a:r>
            <a:r>
              <a:rPr lang="en-US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</a:rPr>
              <a:t> del </a:t>
            </a:r>
            <a:r>
              <a:rPr lang="en-US" sz="32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</a:rPr>
              <a:t>gobierno</a:t>
            </a:r>
            <a:endParaRPr lang="es-BO" sz="3100" b="1" dirty="0">
              <a:latin typeface="+mn-lt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292122" y="1525140"/>
            <a:ext cx="7528920" cy="92333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MX" b="1" dirty="0" smtClean="0"/>
              <a:t>INGRESO DE MERCADO:  Laboral  y no laboral</a:t>
            </a:r>
            <a:endParaRPr lang="en-US" b="1" dirty="0" smtClean="0"/>
          </a:p>
          <a:p>
            <a:pPr algn="ctr"/>
            <a:r>
              <a:rPr lang="en-US" b="1" dirty="0" smtClean="0"/>
              <a:t> </a:t>
            </a:r>
            <a:r>
              <a:rPr lang="en-US" b="1" dirty="0" err="1" smtClean="0"/>
              <a:t>También</a:t>
            </a:r>
            <a:r>
              <a:rPr lang="en-US" b="1" dirty="0" smtClean="0"/>
              <a:t> </a:t>
            </a:r>
            <a:r>
              <a:rPr lang="en-US" b="1" dirty="0" err="1" smtClean="0"/>
              <a:t>incluye</a:t>
            </a:r>
            <a:r>
              <a:rPr lang="en-US" b="1" dirty="0" smtClean="0"/>
              <a:t> </a:t>
            </a:r>
            <a:r>
              <a:rPr lang="en-US" b="1" dirty="0" err="1" smtClean="0"/>
              <a:t>remesas</a:t>
            </a:r>
            <a:r>
              <a:rPr lang="en-US" b="1" dirty="0" smtClean="0"/>
              <a:t> y </a:t>
            </a:r>
            <a:r>
              <a:rPr lang="en-US" b="1" dirty="0" err="1" smtClean="0"/>
              <a:t>otras</a:t>
            </a:r>
            <a:r>
              <a:rPr lang="en-US" b="1" dirty="0" smtClean="0"/>
              <a:t> </a:t>
            </a:r>
            <a:r>
              <a:rPr lang="en-US" b="1" dirty="0" err="1" smtClean="0"/>
              <a:t>transferencias</a:t>
            </a:r>
            <a:r>
              <a:rPr lang="en-US" b="1" dirty="0" smtClean="0"/>
              <a:t> </a:t>
            </a:r>
            <a:r>
              <a:rPr lang="en-US" b="1" dirty="0" err="1" smtClean="0"/>
              <a:t>privadas</a:t>
            </a:r>
            <a:r>
              <a:rPr lang="en-US" b="1" dirty="0" smtClean="0"/>
              <a:t>, </a:t>
            </a:r>
            <a:r>
              <a:rPr lang="en-US" b="1" dirty="0" err="1" smtClean="0"/>
              <a:t>autocosumo</a:t>
            </a:r>
            <a:r>
              <a:rPr lang="en-US" b="1" dirty="0" smtClean="0"/>
              <a:t> y  </a:t>
            </a:r>
            <a:r>
              <a:rPr lang="en-US" b="1" dirty="0" err="1" smtClean="0"/>
              <a:t>renta</a:t>
            </a:r>
            <a:r>
              <a:rPr lang="en-US" b="1" dirty="0" smtClean="0"/>
              <a:t> </a:t>
            </a:r>
            <a:r>
              <a:rPr lang="en-US" b="1" dirty="0" err="1" smtClean="0"/>
              <a:t>imputada</a:t>
            </a:r>
            <a:r>
              <a:rPr lang="en-US" b="1" dirty="0" smtClean="0"/>
              <a:t> </a:t>
            </a:r>
            <a:r>
              <a:rPr lang="en-US" b="1" dirty="0" err="1" smtClean="0"/>
              <a:t>por</a:t>
            </a:r>
            <a:r>
              <a:rPr lang="en-US" b="1" dirty="0" smtClean="0"/>
              <a:t> </a:t>
            </a:r>
            <a:r>
              <a:rPr lang="en-US" b="1" dirty="0" err="1" smtClean="0"/>
              <a:t>vivienda</a:t>
            </a:r>
            <a:r>
              <a:rPr lang="en-US" b="1" dirty="0" smtClean="0"/>
              <a:t> </a:t>
            </a:r>
            <a:endParaRPr lang="es-BO" b="1" dirty="0"/>
          </a:p>
        </p:txBody>
      </p:sp>
      <p:sp>
        <p:nvSpPr>
          <p:cNvPr id="5" name="4 CuadroTexto"/>
          <p:cNvSpPr txBox="1"/>
          <p:nvPr/>
        </p:nvSpPr>
        <p:spPr>
          <a:xfrm>
            <a:off x="4500562" y="2389236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BO" dirty="0"/>
          </a:p>
        </p:txBody>
      </p:sp>
      <p:sp>
        <p:nvSpPr>
          <p:cNvPr id="6" name="5 Marcador de contenido"/>
          <p:cNvSpPr>
            <a:spLocks noGrp="1"/>
          </p:cNvSpPr>
          <p:nvPr>
            <p:ph idx="1"/>
          </p:nvPr>
        </p:nvSpPr>
        <p:spPr>
          <a:xfrm>
            <a:off x="1292122" y="2441558"/>
            <a:ext cx="7494720" cy="960263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s-MX" sz="1800" b="1" dirty="0" smtClean="0"/>
              <a:t>INGRESO DE MERCADO NETO  </a:t>
            </a:r>
          </a:p>
          <a:p>
            <a:pPr algn="ctr">
              <a:buNone/>
            </a:pPr>
            <a:r>
              <a:rPr lang="es-MX" sz="1600" b="1" dirty="0" smtClean="0"/>
              <a:t>Ingreso de Mercado MENOS Impuestos Directos y Contribuciones a la Seguridad Social</a:t>
            </a:r>
            <a:endParaRPr lang="en-US" sz="1600" b="1" dirty="0" smtClean="0"/>
          </a:p>
          <a:p>
            <a:pPr algn="ctr">
              <a:buNone/>
            </a:pPr>
            <a:endParaRPr lang="es-MX" sz="1600" b="1" i="1" dirty="0" smtClean="0"/>
          </a:p>
        </p:txBody>
      </p:sp>
      <p:sp>
        <p:nvSpPr>
          <p:cNvPr id="7" name="6 Rectángulo"/>
          <p:cNvSpPr/>
          <p:nvPr/>
        </p:nvSpPr>
        <p:spPr>
          <a:xfrm>
            <a:off x="1292122" y="5154246"/>
            <a:ext cx="7494720" cy="92333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s-MX" b="1" dirty="0" smtClean="0"/>
              <a:t>INGRESO FINAL</a:t>
            </a:r>
          </a:p>
          <a:p>
            <a:pPr algn="ctr">
              <a:buNone/>
            </a:pPr>
            <a:r>
              <a:rPr lang="es-MX" b="1" dirty="0" smtClean="0"/>
              <a:t>Ingreso Post-fiscal MAS valor imputado de transferencias en “especie” en educación y salud</a:t>
            </a:r>
            <a:endParaRPr lang="es-BO" dirty="0"/>
          </a:p>
        </p:txBody>
      </p:sp>
      <p:sp>
        <p:nvSpPr>
          <p:cNvPr id="8" name="7 Elipse"/>
          <p:cNvSpPr/>
          <p:nvPr/>
        </p:nvSpPr>
        <p:spPr>
          <a:xfrm>
            <a:off x="489690" y="1614724"/>
            <a:ext cx="530794" cy="520987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BO" sz="3600" b="1" dirty="0" smtClean="0">
                <a:solidFill>
                  <a:srgbClr val="C00000"/>
                </a:solidFill>
              </a:rPr>
              <a:t>1</a:t>
            </a:r>
            <a:endParaRPr lang="es-BO" sz="3600" b="1" dirty="0">
              <a:solidFill>
                <a:srgbClr val="C00000"/>
              </a:solidFill>
            </a:endParaRPr>
          </a:p>
        </p:txBody>
      </p:sp>
      <p:sp>
        <p:nvSpPr>
          <p:cNvPr id="10" name="9 Elipse"/>
          <p:cNvSpPr/>
          <p:nvPr/>
        </p:nvSpPr>
        <p:spPr>
          <a:xfrm>
            <a:off x="467544" y="2497961"/>
            <a:ext cx="563284" cy="521214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BO" sz="3600" b="1" dirty="0" smtClean="0">
                <a:solidFill>
                  <a:srgbClr val="C00000"/>
                </a:solidFill>
              </a:rPr>
              <a:t>2</a:t>
            </a:r>
            <a:endParaRPr lang="es-BO" sz="3600" b="1" dirty="0">
              <a:solidFill>
                <a:srgbClr val="C00000"/>
              </a:solidFill>
            </a:endParaRPr>
          </a:p>
        </p:txBody>
      </p:sp>
      <p:sp>
        <p:nvSpPr>
          <p:cNvPr id="12" name="11 Elipse"/>
          <p:cNvSpPr/>
          <p:nvPr/>
        </p:nvSpPr>
        <p:spPr>
          <a:xfrm>
            <a:off x="457200" y="3475687"/>
            <a:ext cx="563284" cy="568525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BO" sz="3600" b="1" dirty="0" smtClean="0">
                <a:solidFill>
                  <a:srgbClr val="C00000"/>
                </a:solidFill>
              </a:rPr>
              <a:t>3</a:t>
            </a:r>
            <a:endParaRPr lang="es-BO" sz="3600" b="1" dirty="0">
              <a:solidFill>
                <a:srgbClr val="C00000"/>
              </a:solidFill>
            </a:endParaRPr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05/03/2012</a:t>
            </a:r>
            <a:endParaRPr lang="es-BO"/>
          </a:p>
        </p:txBody>
      </p:sp>
      <p:sp>
        <p:nvSpPr>
          <p:cNvPr id="15" name="1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6AC16-249A-4832-A7C2-C4A20F87FA3F}" type="slidenum">
              <a:rPr lang="es-BO" smtClean="0"/>
              <a:pPr/>
              <a:t>15</a:t>
            </a:fld>
            <a:endParaRPr lang="es-BO"/>
          </a:p>
        </p:txBody>
      </p:sp>
      <p:sp>
        <p:nvSpPr>
          <p:cNvPr id="16" name="5 Marcador de contenido"/>
          <p:cNvSpPr txBox="1">
            <a:spLocks/>
          </p:cNvSpPr>
          <p:nvPr/>
        </p:nvSpPr>
        <p:spPr>
          <a:xfrm>
            <a:off x="1292122" y="3242438"/>
            <a:ext cx="7494720" cy="1311128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/>
              <a:buNone/>
            </a:pPr>
            <a:r>
              <a:rPr lang="es-MX" sz="1800" b="1" dirty="0" smtClean="0"/>
              <a:t>INGRESO DISPONIBLE</a:t>
            </a:r>
          </a:p>
          <a:p>
            <a:pPr algn="ctr">
              <a:buNone/>
            </a:pPr>
            <a:r>
              <a:rPr lang="es-MX" sz="1800" b="1" dirty="0" smtClean="0"/>
              <a:t>Ingreso de Mercado Neto MAS Transferencias Directas y </a:t>
            </a:r>
            <a:r>
              <a:rPr lang="en-US" sz="1800" b="1" dirty="0" err="1" smtClean="0"/>
              <a:t>pensiones</a:t>
            </a:r>
            <a:r>
              <a:rPr lang="en-US" sz="1800" b="1" dirty="0" smtClean="0"/>
              <a:t> de la </a:t>
            </a:r>
            <a:r>
              <a:rPr lang="en-US" sz="1800" b="1" dirty="0" err="1" smtClean="0"/>
              <a:t>seguridad</a:t>
            </a:r>
            <a:r>
              <a:rPr lang="en-US" sz="1800" b="1" dirty="0" smtClean="0"/>
              <a:t> social </a:t>
            </a:r>
            <a:r>
              <a:rPr lang="en-US" sz="1800" b="1" dirty="0" err="1" smtClean="0"/>
              <a:t>contributiva</a:t>
            </a:r>
            <a:endParaRPr lang="en-US" sz="1800" b="1" dirty="0" smtClean="0"/>
          </a:p>
          <a:p>
            <a:pPr algn="ctr">
              <a:buFont typeface="Arial"/>
              <a:buNone/>
            </a:pPr>
            <a:endParaRPr lang="es-MX" sz="1800" b="1" i="1" dirty="0"/>
          </a:p>
        </p:txBody>
      </p:sp>
      <p:sp>
        <p:nvSpPr>
          <p:cNvPr id="17" name="5 Marcador de contenido"/>
          <p:cNvSpPr txBox="1">
            <a:spLocks/>
          </p:cNvSpPr>
          <p:nvPr/>
        </p:nvSpPr>
        <p:spPr>
          <a:xfrm>
            <a:off x="1292122" y="4179111"/>
            <a:ext cx="7494720" cy="1034129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/>
              <a:buNone/>
            </a:pPr>
            <a:r>
              <a:rPr lang="es-MX" sz="1800" b="1" dirty="0" smtClean="0"/>
              <a:t>INGRESO POST-FISCAL</a:t>
            </a:r>
          </a:p>
          <a:p>
            <a:pPr algn="ctr">
              <a:buFont typeface="Arial"/>
              <a:buNone/>
            </a:pPr>
            <a:r>
              <a:rPr lang="es-MX" sz="1800" b="1" dirty="0" smtClean="0"/>
              <a:t>Ingreso </a:t>
            </a:r>
            <a:r>
              <a:rPr lang="en-US" sz="1800" b="1" dirty="0" err="1" smtClean="0"/>
              <a:t>Disponible</a:t>
            </a:r>
            <a:r>
              <a:rPr lang="en-US" sz="1800" b="1" dirty="0" smtClean="0"/>
              <a:t> MENOS </a:t>
            </a:r>
            <a:r>
              <a:rPr lang="en-US" sz="1800" b="1" dirty="0" err="1" smtClean="0"/>
              <a:t>Impuestos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Indirectos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Netos</a:t>
            </a:r>
            <a:endParaRPr lang="en-US" sz="1800" b="1" dirty="0" smtClean="0"/>
          </a:p>
          <a:p>
            <a:pPr algn="ctr">
              <a:buFont typeface="Arial"/>
              <a:buNone/>
            </a:pPr>
            <a:endParaRPr lang="es-MX" sz="1800" b="1" i="1" dirty="0"/>
          </a:p>
        </p:txBody>
      </p:sp>
      <p:sp>
        <p:nvSpPr>
          <p:cNvPr id="18" name="9 Elipse"/>
          <p:cNvSpPr/>
          <p:nvPr/>
        </p:nvSpPr>
        <p:spPr>
          <a:xfrm>
            <a:off x="457200" y="4405399"/>
            <a:ext cx="563284" cy="521214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BO" sz="3600" b="1" dirty="0">
                <a:solidFill>
                  <a:srgbClr val="C00000"/>
                </a:solidFill>
              </a:rPr>
              <a:t>4</a:t>
            </a:r>
          </a:p>
        </p:txBody>
      </p:sp>
      <p:sp>
        <p:nvSpPr>
          <p:cNvPr id="19" name="9 Elipse"/>
          <p:cNvSpPr/>
          <p:nvPr/>
        </p:nvSpPr>
        <p:spPr>
          <a:xfrm>
            <a:off x="457200" y="5444699"/>
            <a:ext cx="563284" cy="521214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BO" sz="3600" b="1" dirty="0">
                <a:solidFill>
                  <a:srgbClr val="C00000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796218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2DCDB"/>
          </a:solidFill>
        </p:spPr>
        <p:txBody>
          <a:bodyPr>
            <a:normAutofit fontScale="90000"/>
          </a:bodyPr>
          <a:lstStyle/>
          <a:p>
            <a:r>
              <a:rPr lang="en-US" b="1" dirty="0" err="1" smtClean="0"/>
              <a:t>Conclusiones</a:t>
            </a:r>
            <a:r>
              <a:rPr lang="en-US" b="1" dirty="0" smtClean="0"/>
              <a:t>: LATAM </a:t>
            </a:r>
            <a:r>
              <a:rPr lang="en-US" b="1" dirty="0" err="1" smtClean="0"/>
              <a:t>es</a:t>
            </a:r>
            <a:r>
              <a:rPr lang="en-US" b="1" dirty="0" smtClean="0"/>
              <a:t> </a:t>
            </a:r>
            <a:r>
              <a:rPr lang="en-US" b="1" dirty="0" err="1" smtClean="0"/>
              <a:t>heterogénea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5669" y="1600200"/>
            <a:ext cx="8978331" cy="5257800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dirty="0" err="1">
                <a:solidFill>
                  <a:srgbClr val="000000"/>
                </a:solidFill>
              </a:rPr>
              <a:t>T</a:t>
            </a:r>
            <a:r>
              <a:rPr lang="en-US" dirty="0" err="1" smtClean="0">
                <a:solidFill>
                  <a:srgbClr val="000000"/>
                </a:solidFill>
              </a:rPr>
              <a:t>amaño</a:t>
            </a:r>
            <a:r>
              <a:rPr lang="en-US" dirty="0" smtClean="0">
                <a:solidFill>
                  <a:srgbClr val="000000"/>
                </a:solidFill>
              </a:rPr>
              <a:t> del </a:t>
            </a:r>
            <a:r>
              <a:rPr lang="en-US" dirty="0" err="1" smtClean="0">
                <a:solidFill>
                  <a:srgbClr val="000000"/>
                </a:solidFill>
              </a:rPr>
              <a:t>estado</a:t>
            </a:r>
            <a:r>
              <a:rPr lang="en-US" dirty="0" smtClean="0">
                <a:solidFill>
                  <a:srgbClr val="000000"/>
                </a:solidFill>
              </a:rPr>
              <a:t>, del </a:t>
            </a:r>
            <a:r>
              <a:rPr lang="en-US" dirty="0" err="1" smtClean="0">
                <a:solidFill>
                  <a:srgbClr val="000000"/>
                </a:solidFill>
              </a:rPr>
              <a:t>gasto</a:t>
            </a:r>
            <a:r>
              <a:rPr lang="en-US" dirty="0" smtClean="0">
                <a:solidFill>
                  <a:srgbClr val="000000"/>
                </a:solidFill>
              </a:rPr>
              <a:t> social y el </a:t>
            </a:r>
            <a:r>
              <a:rPr lang="en-US" dirty="0" err="1" smtClean="0">
                <a:solidFill>
                  <a:srgbClr val="000000"/>
                </a:solidFill>
              </a:rPr>
              <a:t>orden</a:t>
            </a:r>
            <a:r>
              <a:rPr lang="en-US" dirty="0" smtClean="0">
                <a:solidFill>
                  <a:srgbClr val="000000"/>
                </a:solidFill>
              </a:rPr>
              <a:t> de </a:t>
            </a:r>
            <a:r>
              <a:rPr lang="en-US" dirty="0" err="1" smtClean="0">
                <a:solidFill>
                  <a:srgbClr val="000000"/>
                </a:solidFill>
              </a:rPr>
              <a:t>magnitud</a:t>
            </a:r>
            <a:r>
              <a:rPr lang="en-US" dirty="0" smtClean="0">
                <a:solidFill>
                  <a:srgbClr val="000000"/>
                </a:solidFill>
              </a:rPr>
              <a:t> de </a:t>
            </a:r>
            <a:r>
              <a:rPr lang="en-US" dirty="0" err="1" smtClean="0">
                <a:solidFill>
                  <a:srgbClr val="000000"/>
                </a:solidFill>
              </a:rPr>
              <a:t>reducciones</a:t>
            </a:r>
            <a:r>
              <a:rPr lang="en-US" dirty="0" smtClean="0">
                <a:solidFill>
                  <a:srgbClr val="000000"/>
                </a:solidFill>
              </a:rPr>
              <a:t> de </a:t>
            </a:r>
            <a:r>
              <a:rPr lang="en-US" dirty="0" err="1" smtClean="0">
                <a:solidFill>
                  <a:srgbClr val="000000"/>
                </a:solidFill>
              </a:rPr>
              <a:t>desigualdad</a:t>
            </a:r>
            <a:r>
              <a:rPr lang="en-US" dirty="0" smtClean="0">
                <a:solidFill>
                  <a:srgbClr val="000000"/>
                </a:solidFill>
              </a:rPr>
              <a:t> y </a:t>
            </a:r>
            <a:r>
              <a:rPr lang="en-US" dirty="0" err="1" smtClean="0">
                <a:solidFill>
                  <a:srgbClr val="000000"/>
                </a:solidFill>
              </a:rPr>
              <a:t>pobreza</a:t>
            </a:r>
            <a:r>
              <a:rPr lang="en-US" dirty="0" smtClean="0">
                <a:solidFill>
                  <a:srgbClr val="000000"/>
                </a:solidFill>
              </a:rPr>
              <a:t>, </a:t>
            </a:r>
            <a:r>
              <a:rPr lang="en-US" dirty="0" err="1" smtClean="0">
                <a:solidFill>
                  <a:srgbClr val="000000"/>
                </a:solidFill>
              </a:rPr>
              <a:t>varían</a:t>
            </a:r>
            <a:endParaRPr lang="en-US" sz="3000" dirty="0" smtClean="0">
              <a:solidFill>
                <a:srgbClr val="000000"/>
              </a:solidFill>
              <a:latin typeface="Calibri"/>
              <a:cs typeface="Calibri"/>
            </a:endParaRPr>
          </a:p>
          <a:p>
            <a:r>
              <a:rPr lang="en-US" sz="3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alibri"/>
                <a:cs typeface="Calibri"/>
              </a:rPr>
              <a:t>Estado Grande: </a:t>
            </a:r>
            <a:r>
              <a:rPr lang="en-US" sz="30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alibri"/>
                <a:cs typeface="Calibri"/>
              </a:rPr>
              <a:t>Arg</a:t>
            </a:r>
            <a:r>
              <a:rPr lang="en-US" sz="3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alibri"/>
                <a:cs typeface="Calibri"/>
              </a:rPr>
              <a:t>, </a:t>
            </a:r>
            <a:r>
              <a:rPr lang="en-US" sz="30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alibri"/>
                <a:cs typeface="Calibri"/>
              </a:rPr>
              <a:t>Bol</a:t>
            </a:r>
            <a:r>
              <a:rPr lang="en-US" sz="3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alibri"/>
                <a:cs typeface="Calibri"/>
              </a:rPr>
              <a:t> y Bra (</a:t>
            </a:r>
            <a:r>
              <a:rPr lang="en-US" sz="30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alibri"/>
                <a:cs typeface="Calibri"/>
              </a:rPr>
              <a:t>gasto</a:t>
            </a:r>
            <a:r>
              <a:rPr lang="en-US" sz="3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alibri"/>
                <a:cs typeface="Calibri"/>
              </a:rPr>
              <a:t> </a:t>
            </a:r>
            <a:r>
              <a:rPr lang="en-US" sz="30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alibri"/>
                <a:cs typeface="Calibri"/>
              </a:rPr>
              <a:t>primario</a:t>
            </a:r>
            <a:r>
              <a:rPr lang="en-US" sz="3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alibri"/>
                <a:cs typeface="Calibri"/>
              </a:rPr>
              <a:t>/PIB </a:t>
            </a:r>
            <a:r>
              <a:rPr lang="en-US" sz="30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alibri"/>
                <a:cs typeface="Calibri"/>
              </a:rPr>
              <a:t>más</a:t>
            </a:r>
            <a:r>
              <a:rPr lang="en-US" sz="3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alibri"/>
                <a:cs typeface="Calibri"/>
              </a:rPr>
              <a:t> de 35%)</a:t>
            </a:r>
          </a:p>
          <a:p>
            <a:r>
              <a:rPr lang="en-US" sz="3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alibri"/>
                <a:cs typeface="Calibri"/>
              </a:rPr>
              <a:t>Estado </a:t>
            </a:r>
            <a:r>
              <a:rPr lang="en-US" sz="30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alibri"/>
                <a:cs typeface="Calibri"/>
              </a:rPr>
              <a:t>Mediano</a:t>
            </a:r>
            <a:r>
              <a:rPr lang="en-US" sz="3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alibri"/>
                <a:cs typeface="Calibri"/>
              </a:rPr>
              <a:t>: </a:t>
            </a:r>
            <a:r>
              <a:rPr lang="en-US" sz="30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alibri"/>
                <a:cs typeface="Calibri"/>
              </a:rPr>
              <a:t>Mx</a:t>
            </a:r>
            <a:r>
              <a:rPr lang="en-US" sz="3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alibri"/>
                <a:cs typeface="Calibri"/>
              </a:rPr>
              <a:t> y </a:t>
            </a:r>
            <a:r>
              <a:rPr lang="en-US" sz="30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alibri"/>
                <a:cs typeface="Calibri"/>
              </a:rPr>
              <a:t>Perú</a:t>
            </a:r>
            <a:r>
              <a:rPr lang="en-US" sz="3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alibri"/>
                <a:cs typeface="Calibri"/>
              </a:rPr>
              <a:t> (</a:t>
            </a:r>
            <a:r>
              <a:rPr lang="en-US" sz="30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alibri"/>
                <a:cs typeface="Calibri"/>
              </a:rPr>
              <a:t>gasto</a:t>
            </a:r>
            <a:r>
              <a:rPr lang="en-US" sz="3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alibri"/>
                <a:cs typeface="Calibri"/>
              </a:rPr>
              <a:t> </a:t>
            </a:r>
            <a:r>
              <a:rPr lang="en-US" sz="30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alibri"/>
                <a:cs typeface="Calibri"/>
              </a:rPr>
              <a:t>primario</a:t>
            </a:r>
            <a:r>
              <a:rPr lang="en-US" sz="3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alibri"/>
                <a:cs typeface="Calibri"/>
              </a:rPr>
              <a:t>/PIB </a:t>
            </a:r>
            <a:r>
              <a:rPr lang="en-US" sz="30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alibri"/>
                <a:cs typeface="Calibri"/>
              </a:rPr>
              <a:t>aprox</a:t>
            </a:r>
            <a:r>
              <a:rPr lang="en-US" sz="3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alibri"/>
                <a:cs typeface="Calibri"/>
              </a:rPr>
              <a:t> 20%)</a:t>
            </a:r>
          </a:p>
          <a:p>
            <a:r>
              <a:rPr lang="en-US" sz="30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alibri"/>
                <a:cs typeface="Calibri"/>
              </a:rPr>
              <a:t>Redistribuye</a:t>
            </a:r>
            <a:r>
              <a:rPr lang="en-US" sz="3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alibri"/>
                <a:cs typeface="Calibri"/>
              </a:rPr>
              <a:t> mucho </a:t>
            </a:r>
            <a:r>
              <a:rPr lang="en-US" sz="30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alibri"/>
                <a:cs typeface="Calibri"/>
              </a:rPr>
              <a:t>Arg</a:t>
            </a:r>
            <a:r>
              <a:rPr lang="en-US" sz="3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alibri"/>
                <a:cs typeface="Calibri"/>
              </a:rPr>
              <a:t>; </a:t>
            </a:r>
            <a:r>
              <a:rPr lang="en-US" sz="30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alibri"/>
                <a:cs typeface="Calibri"/>
              </a:rPr>
              <a:t>redistribuyen</a:t>
            </a:r>
            <a:r>
              <a:rPr lang="en-US" sz="3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alibri"/>
                <a:cs typeface="Calibri"/>
              </a:rPr>
              <a:t> </a:t>
            </a:r>
            <a:r>
              <a:rPr lang="en-US" sz="30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alibri"/>
                <a:cs typeface="Calibri"/>
              </a:rPr>
              <a:t>poco</a:t>
            </a:r>
            <a:r>
              <a:rPr lang="en-US" sz="3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alibri"/>
                <a:cs typeface="Calibri"/>
              </a:rPr>
              <a:t> </a:t>
            </a:r>
            <a:r>
              <a:rPr lang="en-US" sz="30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alibri"/>
                <a:cs typeface="Calibri"/>
              </a:rPr>
              <a:t>Bol</a:t>
            </a:r>
            <a:r>
              <a:rPr lang="en-US" sz="3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alibri"/>
                <a:cs typeface="Calibri"/>
              </a:rPr>
              <a:t> y </a:t>
            </a:r>
            <a:r>
              <a:rPr lang="en-US" sz="30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alibri"/>
                <a:cs typeface="Calibri"/>
              </a:rPr>
              <a:t>Perú</a:t>
            </a:r>
            <a:endParaRPr lang="en-US" sz="3000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00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487137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FBA11-90B7-3B4A-84E3-62ECD06CF5ED}" type="slidenum">
              <a:rPr lang="en-US" smtClean="0"/>
              <a:t>17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690033"/>
            <a:ext cx="8861209" cy="5185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7437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2DCDB"/>
          </a:solidFill>
        </p:spPr>
        <p:txBody>
          <a:bodyPr>
            <a:normAutofit fontScale="90000"/>
          </a:bodyPr>
          <a:lstStyle/>
          <a:p>
            <a:r>
              <a:rPr lang="en-US" b="1" dirty="0" err="1" smtClean="0"/>
              <a:t>Desigualdad</a:t>
            </a:r>
            <a:r>
              <a:rPr lang="en-US" b="1" dirty="0" smtClean="0"/>
              <a:t>: </a:t>
            </a:r>
            <a:r>
              <a:rPr lang="en-US" b="1" dirty="0" err="1" smtClean="0"/>
              <a:t>Coef</a:t>
            </a:r>
            <a:r>
              <a:rPr lang="en-US" b="1" dirty="0" smtClean="0"/>
              <a:t>. de </a:t>
            </a:r>
            <a:r>
              <a:rPr lang="en-US" b="1" dirty="0" err="1" smtClean="0"/>
              <a:t>Gini</a:t>
            </a:r>
            <a:r>
              <a:rPr lang="en-US" b="1" dirty="0" smtClean="0"/>
              <a:t> </a:t>
            </a:r>
            <a:r>
              <a:rPr lang="en-US" b="1" dirty="0" err="1" smtClean="0"/>
              <a:t>para</a:t>
            </a:r>
            <a:r>
              <a:rPr lang="en-US" b="1" dirty="0" smtClean="0"/>
              <a:t> </a:t>
            </a:r>
            <a:r>
              <a:rPr lang="en-US" b="1" dirty="0" err="1" smtClean="0"/>
              <a:t>Cada</a:t>
            </a:r>
            <a:r>
              <a:rPr lang="en-US" b="1" dirty="0" smtClean="0"/>
              <a:t> </a:t>
            </a:r>
            <a:r>
              <a:rPr lang="en-US" b="1" dirty="0" err="1" smtClean="0"/>
              <a:t>Concepto</a:t>
            </a:r>
            <a:r>
              <a:rPr lang="en-US" b="1" dirty="0" smtClean="0"/>
              <a:t> de </a:t>
            </a:r>
            <a:r>
              <a:rPr lang="en-US" b="1" dirty="0" err="1" smtClean="0"/>
              <a:t>Ingreso</a:t>
            </a:r>
            <a:endParaRPr lang="en-US" b="1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l="6131" r="613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930321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2DCDB"/>
          </a:solidFill>
        </p:spPr>
        <p:txBody>
          <a:bodyPr>
            <a:normAutofit fontScale="90000"/>
          </a:bodyPr>
          <a:lstStyle/>
          <a:p>
            <a:r>
              <a:rPr lang="en-US" b="1" dirty="0" err="1" smtClean="0"/>
              <a:t>Pobreza</a:t>
            </a:r>
            <a:r>
              <a:rPr lang="en-US" b="1" dirty="0" smtClean="0"/>
              <a:t>: </a:t>
            </a:r>
            <a:r>
              <a:rPr lang="en-US" b="1" dirty="0" err="1" smtClean="0"/>
              <a:t>Incidencia</a:t>
            </a:r>
            <a:r>
              <a:rPr lang="en-US" b="1" dirty="0" smtClean="0"/>
              <a:t> </a:t>
            </a:r>
            <a:r>
              <a:rPr lang="en-US" b="1" dirty="0" err="1" smtClean="0"/>
              <a:t>para</a:t>
            </a:r>
            <a:r>
              <a:rPr lang="en-US" b="1" dirty="0" smtClean="0"/>
              <a:t> </a:t>
            </a:r>
            <a:r>
              <a:rPr lang="en-US" b="1" dirty="0" err="1" smtClean="0"/>
              <a:t>línea</a:t>
            </a:r>
            <a:r>
              <a:rPr lang="en-US" b="1" dirty="0" smtClean="0"/>
              <a:t> </a:t>
            </a:r>
            <a:r>
              <a:rPr lang="en-US" b="1" dirty="0" err="1" smtClean="0"/>
              <a:t>internacional</a:t>
            </a:r>
            <a:r>
              <a:rPr lang="en-US" b="1" dirty="0" smtClean="0"/>
              <a:t> de US$2.50/</a:t>
            </a:r>
            <a:r>
              <a:rPr lang="en-US" b="1" dirty="0" err="1" smtClean="0"/>
              <a:t>día</a:t>
            </a:r>
            <a:r>
              <a:rPr lang="en-US" b="1" dirty="0" smtClean="0"/>
              <a:t> en PPP</a:t>
            </a:r>
            <a:endParaRPr lang="en-US" b="1" dirty="0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67" y="1611735"/>
            <a:ext cx="8788399" cy="51107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708124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 err="1" smtClean="0"/>
              <a:t>Proyecto</a:t>
            </a:r>
            <a:r>
              <a:rPr lang="en-US" b="1" dirty="0" smtClean="0"/>
              <a:t> </a:t>
            </a:r>
            <a:r>
              <a:rPr lang="en-US" b="1" dirty="0" err="1" smtClean="0"/>
              <a:t>Compromiso</a:t>
            </a:r>
            <a:r>
              <a:rPr lang="en-US" b="1" dirty="0" smtClean="0"/>
              <a:t> con la </a:t>
            </a:r>
            <a:r>
              <a:rPr lang="en-US" b="1" dirty="0" err="1" smtClean="0"/>
              <a:t>Equidad</a:t>
            </a:r>
            <a:r>
              <a:rPr lang="en-US" b="1" dirty="0" smtClean="0"/>
              <a:t> (CEQ)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5669" y="1600200"/>
            <a:ext cx="8817263" cy="5257800"/>
          </a:xfrm>
        </p:spPr>
        <p:txBody>
          <a:bodyPr>
            <a:noAutofit/>
          </a:bodyPr>
          <a:lstStyle/>
          <a:p>
            <a:r>
              <a:rPr lang="en-US" sz="3000" dirty="0" err="1" smtClean="0"/>
              <a:t>Proyecto</a:t>
            </a:r>
            <a:r>
              <a:rPr lang="en-US" sz="3000" dirty="0" smtClean="0"/>
              <a:t> Tulane University (CIPR y </a:t>
            </a:r>
            <a:r>
              <a:rPr lang="en-US" sz="3000" dirty="0" err="1" smtClean="0"/>
              <a:t>depto</a:t>
            </a:r>
            <a:r>
              <a:rPr lang="en-US" sz="3000" dirty="0" smtClean="0"/>
              <a:t>. de </a:t>
            </a:r>
            <a:r>
              <a:rPr lang="en-US" sz="3000" dirty="0" err="1" smtClean="0"/>
              <a:t>Economía</a:t>
            </a:r>
            <a:r>
              <a:rPr lang="en-US" sz="3000" dirty="0" smtClean="0"/>
              <a:t>) y </a:t>
            </a:r>
            <a:r>
              <a:rPr lang="en-US" sz="3000" dirty="0" err="1" smtClean="0"/>
              <a:t>Diálogo</a:t>
            </a:r>
            <a:r>
              <a:rPr lang="en-US" sz="3000" dirty="0" smtClean="0"/>
              <a:t> </a:t>
            </a:r>
            <a:r>
              <a:rPr lang="en-US" sz="3000" dirty="0" err="1" smtClean="0"/>
              <a:t>Interamericano</a:t>
            </a:r>
            <a:endParaRPr lang="en-US" sz="3000" dirty="0" smtClean="0"/>
          </a:p>
          <a:p>
            <a:r>
              <a:rPr lang="en-US" sz="3000" dirty="0" err="1" smtClean="0"/>
              <a:t>Coordinado</a:t>
            </a:r>
            <a:r>
              <a:rPr lang="en-US" sz="3000" dirty="0" smtClean="0"/>
              <a:t> </a:t>
            </a:r>
            <a:r>
              <a:rPr lang="en-US" sz="3000" dirty="0" err="1" smtClean="0"/>
              <a:t>por</a:t>
            </a:r>
            <a:r>
              <a:rPr lang="en-US" sz="3000" dirty="0" smtClean="0"/>
              <a:t> Nora Lustig (Tulane) y Peter Hakim (</a:t>
            </a:r>
            <a:r>
              <a:rPr lang="en-US" sz="3000" dirty="0" err="1" smtClean="0"/>
              <a:t>Diálogo</a:t>
            </a:r>
            <a:r>
              <a:rPr lang="en-US" sz="3000" dirty="0" smtClean="0"/>
              <a:t> </a:t>
            </a:r>
            <a:r>
              <a:rPr lang="en-US" sz="3000" dirty="0" err="1" smtClean="0"/>
              <a:t>Interamericano</a:t>
            </a:r>
            <a:r>
              <a:rPr lang="en-US" sz="3000" dirty="0" smtClean="0"/>
              <a:t>)</a:t>
            </a:r>
            <a:endParaRPr lang="en-US" sz="3000" dirty="0"/>
          </a:p>
          <a:p>
            <a:r>
              <a:rPr lang="en-US" sz="3000" dirty="0" err="1" smtClean="0"/>
              <a:t>Estudios</a:t>
            </a:r>
            <a:r>
              <a:rPr lang="en-US" sz="3000" dirty="0" smtClean="0"/>
              <a:t> de </a:t>
            </a:r>
            <a:r>
              <a:rPr lang="en-US" sz="3000" dirty="0" err="1" smtClean="0"/>
              <a:t>política</a:t>
            </a:r>
            <a:r>
              <a:rPr lang="en-US" sz="3000" dirty="0" smtClean="0"/>
              <a:t> fiscal y </a:t>
            </a:r>
            <a:r>
              <a:rPr lang="en-US" sz="3000" dirty="0" err="1" smtClean="0"/>
              <a:t>su</a:t>
            </a:r>
            <a:r>
              <a:rPr lang="en-US" sz="3000" dirty="0" smtClean="0"/>
              <a:t> </a:t>
            </a:r>
            <a:r>
              <a:rPr lang="en-US" sz="3000" dirty="0" err="1" smtClean="0"/>
              <a:t>impacto</a:t>
            </a:r>
            <a:r>
              <a:rPr lang="en-US" sz="3000" dirty="0" smtClean="0"/>
              <a:t> </a:t>
            </a:r>
            <a:r>
              <a:rPr lang="en-US" sz="3000" dirty="0" err="1" smtClean="0"/>
              <a:t>sobre</a:t>
            </a:r>
            <a:r>
              <a:rPr lang="en-US" sz="3000" dirty="0" smtClean="0"/>
              <a:t> la </a:t>
            </a:r>
            <a:r>
              <a:rPr lang="en-US" sz="3000" dirty="0" err="1" smtClean="0"/>
              <a:t>distribución</a:t>
            </a:r>
            <a:r>
              <a:rPr lang="en-US" sz="3000" dirty="0" smtClean="0"/>
              <a:t> del </a:t>
            </a:r>
            <a:r>
              <a:rPr lang="en-US" sz="3000" dirty="0" err="1" smtClean="0"/>
              <a:t>ingreso</a:t>
            </a:r>
            <a:r>
              <a:rPr lang="en-US" sz="3000" dirty="0" smtClean="0"/>
              <a:t>, la </a:t>
            </a:r>
            <a:r>
              <a:rPr lang="en-US" sz="3000" dirty="0" err="1" smtClean="0"/>
              <a:t>pobreza</a:t>
            </a:r>
            <a:r>
              <a:rPr lang="en-US" sz="3000" dirty="0" smtClean="0"/>
              <a:t> y el </a:t>
            </a:r>
            <a:r>
              <a:rPr lang="en-US" sz="3000" dirty="0" err="1" smtClean="0"/>
              <a:t>acceso</a:t>
            </a:r>
            <a:r>
              <a:rPr lang="en-US" sz="3000" dirty="0" smtClean="0"/>
              <a:t> a </a:t>
            </a:r>
            <a:r>
              <a:rPr lang="en-US" sz="3000" dirty="0" err="1" smtClean="0"/>
              <a:t>servicios</a:t>
            </a:r>
            <a:r>
              <a:rPr lang="en-US" sz="3000" dirty="0" smtClean="0"/>
              <a:t> </a:t>
            </a:r>
            <a:r>
              <a:rPr lang="en-US" sz="3000" dirty="0" err="1" smtClean="0"/>
              <a:t>básicos</a:t>
            </a:r>
            <a:r>
              <a:rPr lang="en-US" sz="3000" dirty="0" smtClean="0"/>
              <a:t> de </a:t>
            </a:r>
            <a:r>
              <a:rPr lang="en-US" sz="3000" dirty="0" err="1" smtClean="0"/>
              <a:t>educación</a:t>
            </a:r>
            <a:r>
              <a:rPr lang="en-US" sz="3000" dirty="0" smtClean="0"/>
              <a:t> y </a:t>
            </a:r>
            <a:r>
              <a:rPr lang="en-US" sz="3000" dirty="0" err="1" smtClean="0"/>
              <a:t>salud</a:t>
            </a:r>
            <a:endParaRPr lang="en-US" sz="3000" dirty="0"/>
          </a:p>
          <a:p>
            <a:r>
              <a:rPr lang="en-US" sz="3000" dirty="0" smtClean="0"/>
              <a:t>Hasta la </a:t>
            </a:r>
            <a:r>
              <a:rPr lang="en-US" sz="3000" dirty="0" err="1" smtClean="0"/>
              <a:t>fecha</a:t>
            </a:r>
            <a:r>
              <a:rPr lang="en-US" sz="3000" dirty="0" smtClean="0"/>
              <a:t> </a:t>
            </a:r>
            <a:r>
              <a:rPr lang="en-US" sz="3000" dirty="0" err="1" smtClean="0"/>
              <a:t>incluye</a:t>
            </a:r>
            <a:r>
              <a:rPr lang="en-US" sz="3000" dirty="0" smtClean="0"/>
              <a:t> a 12 </a:t>
            </a:r>
            <a:r>
              <a:rPr lang="en-US" sz="3000" dirty="0" err="1" smtClean="0"/>
              <a:t>países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40610448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2DCDB"/>
          </a:solidFill>
        </p:spPr>
        <p:txBody>
          <a:bodyPr>
            <a:normAutofit fontScale="90000"/>
          </a:bodyPr>
          <a:lstStyle/>
          <a:p>
            <a:r>
              <a:rPr lang="en-US" b="1" dirty="0" err="1" smtClean="0"/>
              <a:t>Conclusiones</a:t>
            </a:r>
            <a:r>
              <a:rPr lang="en-US" b="1" dirty="0" smtClean="0"/>
              <a:t>: </a:t>
            </a:r>
            <a:r>
              <a:rPr lang="en-US" b="1" dirty="0" err="1" smtClean="0"/>
              <a:t>Tamaño</a:t>
            </a:r>
            <a:r>
              <a:rPr lang="en-US" b="1" dirty="0" smtClean="0"/>
              <a:t> del </a:t>
            </a:r>
            <a:r>
              <a:rPr lang="en-US" b="1" dirty="0" err="1" smtClean="0"/>
              <a:t>estado</a:t>
            </a:r>
            <a:r>
              <a:rPr lang="en-US" b="1" dirty="0" smtClean="0"/>
              <a:t>, </a:t>
            </a:r>
            <a:r>
              <a:rPr lang="en-US" b="1" dirty="0" err="1" smtClean="0"/>
              <a:t>redistribución</a:t>
            </a:r>
            <a:r>
              <a:rPr lang="en-US" b="1" dirty="0" smtClean="0"/>
              <a:t> y </a:t>
            </a:r>
            <a:r>
              <a:rPr lang="en-US" b="1" dirty="0" err="1" smtClean="0"/>
              <a:t>efectividad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5669" y="1600200"/>
            <a:ext cx="8978331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2. Hay </a:t>
            </a:r>
            <a:r>
              <a:rPr lang="en-US" dirty="0" err="1" smtClean="0"/>
              <a:t>baja</a:t>
            </a:r>
            <a:r>
              <a:rPr lang="en-US" dirty="0" smtClean="0"/>
              <a:t> </a:t>
            </a:r>
            <a:r>
              <a:rPr lang="en-US" dirty="0" err="1" smtClean="0"/>
              <a:t>correlación</a:t>
            </a:r>
            <a:r>
              <a:rPr lang="en-US" dirty="0" smtClean="0"/>
              <a:t> entre </a:t>
            </a:r>
            <a:r>
              <a:rPr lang="en-US" dirty="0" err="1" smtClean="0"/>
              <a:t>tamaño</a:t>
            </a:r>
            <a:r>
              <a:rPr lang="en-US" dirty="0" smtClean="0"/>
              <a:t> del </a:t>
            </a:r>
            <a:r>
              <a:rPr lang="en-US" dirty="0" err="1" smtClean="0"/>
              <a:t>estado</a:t>
            </a:r>
            <a:r>
              <a:rPr lang="en-US" dirty="0" smtClean="0"/>
              <a:t> y </a:t>
            </a:r>
            <a:r>
              <a:rPr lang="en-US" dirty="0" err="1" smtClean="0"/>
              <a:t>magnitud</a:t>
            </a:r>
            <a:r>
              <a:rPr lang="en-US" dirty="0" smtClean="0"/>
              <a:t> y </a:t>
            </a:r>
            <a:r>
              <a:rPr lang="en-US" dirty="0" err="1" smtClean="0"/>
              <a:t>efectividad</a:t>
            </a:r>
            <a:r>
              <a:rPr lang="en-US" dirty="0" smtClean="0"/>
              <a:t> en </a:t>
            </a:r>
            <a:r>
              <a:rPr lang="en-US" dirty="0" err="1" smtClean="0"/>
              <a:t>reducir</a:t>
            </a:r>
            <a:r>
              <a:rPr lang="en-US" dirty="0" smtClean="0"/>
              <a:t> la </a:t>
            </a:r>
            <a:r>
              <a:rPr lang="en-US" dirty="0" err="1" smtClean="0"/>
              <a:t>desigualdad</a:t>
            </a:r>
            <a:r>
              <a:rPr lang="en-US" dirty="0" smtClean="0"/>
              <a:t> y la </a:t>
            </a:r>
            <a:r>
              <a:rPr lang="en-US" dirty="0" err="1" smtClean="0"/>
              <a:t>pobreza</a:t>
            </a:r>
            <a:r>
              <a:rPr lang="en-US" dirty="0" smtClean="0"/>
              <a:t>.</a:t>
            </a:r>
            <a:endParaRPr lang="en-US" dirty="0" smtClean="0">
              <a:solidFill>
                <a:srgbClr val="000000"/>
              </a:solidFill>
            </a:endParaRPr>
          </a:p>
          <a:p>
            <a:r>
              <a:rPr lang="en-US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Estado Grande: </a:t>
            </a:r>
            <a:r>
              <a:rPr lang="en-US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Arg</a:t>
            </a:r>
            <a:r>
              <a:rPr lang="en-US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, </a:t>
            </a:r>
            <a:r>
              <a:rPr lang="en-US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Bol</a:t>
            </a:r>
            <a:r>
              <a:rPr lang="en-US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y Bra (</a:t>
            </a:r>
            <a:r>
              <a:rPr lang="en-US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gasto</a:t>
            </a:r>
            <a:r>
              <a:rPr lang="en-US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primario</a:t>
            </a:r>
            <a:r>
              <a:rPr lang="en-US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/PIB </a:t>
            </a:r>
            <a:r>
              <a:rPr lang="en-US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más</a:t>
            </a:r>
            <a:r>
              <a:rPr lang="en-US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de 35%); </a:t>
            </a:r>
            <a:r>
              <a:rPr lang="en-US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redistribuye</a:t>
            </a:r>
            <a:r>
              <a:rPr lang="en-US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mucho </a:t>
            </a:r>
            <a:r>
              <a:rPr lang="en-US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Arg</a:t>
            </a:r>
            <a:r>
              <a:rPr lang="en-US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y Bra; </a:t>
            </a:r>
            <a:r>
              <a:rPr lang="en-US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redistribuye</a:t>
            </a:r>
            <a:r>
              <a:rPr lang="en-US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poco</a:t>
            </a:r>
            <a:r>
              <a:rPr lang="en-US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Bolivia</a:t>
            </a:r>
          </a:p>
          <a:p>
            <a:r>
              <a:rPr lang="en-US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Alta </a:t>
            </a:r>
            <a:r>
              <a:rPr lang="en-US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efectividad</a:t>
            </a:r>
            <a:r>
              <a:rPr lang="en-US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: </a:t>
            </a:r>
            <a:r>
              <a:rPr lang="en-US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Arg</a:t>
            </a:r>
            <a:r>
              <a:rPr lang="en-US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redistribuye</a:t>
            </a:r>
            <a:r>
              <a:rPr lang="en-US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mucho y </a:t>
            </a:r>
            <a:r>
              <a:rPr lang="en-US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Perú</a:t>
            </a:r>
            <a:r>
              <a:rPr lang="en-US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redistribuye</a:t>
            </a:r>
            <a:r>
              <a:rPr lang="en-US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poquísimo</a:t>
            </a:r>
            <a:endParaRPr lang="en-US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00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285002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FBA11-90B7-3B4A-84E3-62ECD06CF5ED}" type="slidenum">
              <a:rPr lang="en-US" smtClean="0"/>
              <a:t>21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690033"/>
            <a:ext cx="8861209" cy="5185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6688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FBA11-90B7-3B4A-84E3-62ECD06CF5ED}" type="slidenum">
              <a:rPr lang="en-US" smtClean="0"/>
              <a:t>22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4517" y="948267"/>
            <a:ext cx="9370193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0557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2DCDB"/>
          </a:solidFill>
        </p:spPr>
        <p:txBody>
          <a:bodyPr>
            <a:normAutofit fontScale="90000"/>
          </a:bodyPr>
          <a:lstStyle/>
          <a:p>
            <a:pPr algn="l"/>
            <a:r>
              <a:rPr lang="en-US" b="1" dirty="0" err="1" smtClean="0"/>
              <a:t>Conclusiones</a:t>
            </a:r>
            <a:r>
              <a:rPr lang="en-US" b="1" dirty="0" smtClean="0"/>
              <a:t>: 3. </a:t>
            </a:r>
            <a:r>
              <a:rPr lang="en-US" b="1" dirty="0" err="1" smtClean="0"/>
              <a:t>Impuestos</a:t>
            </a:r>
            <a:r>
              <a:rPr lang="en-US" b="1" dirty="0" smtClean="0"/>
              <a:t> </a:t>
            </a:r>
            <a:r>
              <a:rPr lang="en-US" b="1" dirty="0" err="1" smtClean="0"/>
              <a:t>directos</a:t>
            </a:r>
            <a:r>
              <a:rPr lang="en-US" b="1" dirty="0" smtClean="0"/>
              <a:t> </a:t>
            </a:r>
            <a:r>
              <a:rPr lang="en-US" b="1" dirty="0" err="1" smtClean="0"/>
              <a:t>tienen</a:t>
            </a:r>
            <a:r>
              <a:rPr lang="en-US" b="1" dirty="0" smtClean="0"/>
              <a:t> </a:t>
            </a:r>
            <a:r>
              <a:rPr lang="en-US" b="1" dirty="0" err="1" smtClean="0"/>
              <a:t>poco</a:t>
            </a:r>
            <a:r>
              <a:rPr lang="en-US" b="1" dirty="0" smtClean="0"/>
              <a:t> </a:t>
            </a:r>
            <a:r>
              <a:rPr lang="en-US" b="1" dirty="0" err="1" smtClean="0"/>
              <a:t>efecto</a:t>
            </a:r>
            <a:r>
              <a:rPr lang="en-US" b="1" dirty="0" smtClean="0"/>
              <a:t> </a:t>
            </a:r>
            <a:r>
              <a:rPr lang="en-US" b="1" dirty="0" err="1" smtClean="0"/>
              <a:t>redistributivo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FBA11-90B7-3B4A-84E3-62ECD06CF5ED}" type="slidenum">
              <a:rPr lang="en-US" smtClean="0"/>
              <a:t>23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39434"/>
            <a:ext cx="9144000" cy="4516916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880533" y="1405467"/>
            <a:ext cx="3403600" cy="4950883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3661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2DCDB"/>
          </a:solidFill>
        </p:spPr>
        <p:txBody>
          <a:bodyPr>
            <a:normAutofit fontScale="90000"/>
          </a:bodyPr>
          <a:lstStyle/>
          <a:p>
            <a:r>
              <a:rPr lang="en-US" b="1" dirty="0" err="1" smtClean="0"/>
              <a:t>Conclusiones</a:t>
            </a:r>
            <a:r>
              <a:rPr lang="en-US" b="1" dirty="0" smtClean="0"/>
              <a:t>: </a:t>
            </a:r>
            <a:r>
              <a:rPr lang="en-US" b="1" dirty="0" err="1" smtClean="0"/>
              <a:t>Transferencias</a:t>
            </a:r>
            <a:r>
              <a:rPr lang="en-US" b="1" dirty="0" smtClean="0"/>
              <a:t> </a:t>
            </a:r>
            <a:r>
              <a:rPr lang="en-US" b="1" dirty="0" err="1" smtClean="0"/>
              <a:t>Focalizadas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5669" y="1600200"/>
            <a:ext cx="8978331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4</a:t>
            </a:r>
            <a:r>
              <a:rPr lang="en-US" dirty="0" smtClean="0"/>
              <a:t>. </a:t>
            </a:r>
            <a:r>
              <a:rPr lang="en-US" dirty="0" err="1" smtClean="0"/>
              <a:t>Transferencias</a:t>
            </a:r>
            <a:r>
              <a:rPr lang="en-US" dirty="0" smtClean="0"/>
              <a:t> </a:t>
            </a:r>
            <a:r>
              <a:rPr lang="en-US" dirty="0" err="1" smtClean="0"/>
              <a:t>focalizadas</a:t>
            </a:r>
            <a:r>
              <a:rPr lang="en-US" dirty="0" smtClean="0"/>
              <a:t> en los </a:t>
            </a:r>
            <a:r>
              <a:rPr lang="en-US" dirty="0" err="1" smtClean="0"/>
              <a:t>pobres</a:t>
            </a:r>
            <a:r>
              <a:rPr lang="en-US" dirty="0" smtClean="0"/>
              <a:t> </a:t>
            </a:r>
            <a:r>
              <a:rPr lang="en-US" dirty="0" err="1" smtClean="0"/>
              <a:t>reducen</a:t>
            </a:r>
            <a:r>
              <a:rPr lang="en-US" dirty="0" smtClean="0"/>
              <a:t> la </a:t>
            </a:r>
            <a:r>
              <a:rPr lang="en-US" dirty="0" err="1" smtClean="0"/>
              <a:t>desigualdad</a:t>
            </a:r>
            <a:r>
              <a:rPr lang="en-US" dirty="0" smtClean="0"/>
              <a:t> y la </a:t>
            </a:r>
            <a:r>
              <a:rPr lang="en-US" dirty="0" err="1" smtClean="0"/>
              <a:t>pobreza</a:t>
            </a:r>
            <a:r>
              <a:rPr lang="en-US" dirty="0" smtClean="0"/>
              <a:t> </a:t>
            </a:r>
            <a:r>
              <a:rPr lang="en-US" dirty="0" err="1" smtClean="0"/>
              <a:t>cuanto</a:t>
            </a:r>
            <a:r>
              <a:rPr lang="en-US" dirty="0" smtClean="0"/>
              <a:t> </a:t>
            </a:r>
            <a:r>
              <a:rPr lang="en-US" dirty="0" err="1" smtClean="0"/>
              <a:t>más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-</a:t>
            </a:r>
            <a:r>
              <a:rPr lang="en-US" dirty="0" err="1" smtClean="0"/>
              <a:t>focalizadas</a:t>
            </a:r>
            <a:r>
              <a:rPr lang="en-US" dirty="0" smtClean="0"/>
              <a:t> </a:t>
            </a:r>
            <a:r>
              <a:rPr lang="en-US" dirty="0" err="1" smtClean="0"/>
              <a:t>estén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-</a:t>
            </a:r>
            <a:r>
              <a:rPr lang="en-US" dirty="0" err="1" smtClean="0"/>
              <a:t>grandes</a:t>
            </a:r>
            <a:r>
              <a:rPr lang="en-US" dirty="0" smtClean="0"/>
              <a:t> en </a:t>
            </a:r>
            <a:r>
              <a:rPr lang="en-US" dirty="0" err="1" smtClean="0"/>
              <a:t>tamaño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beneficiario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-la </a:t>
            </a:r>
            <a:r>
              <a:rPr lang="en-US" dirty="0" err="1" smtClean="0"/>
              <a:t>cobertura</a:t>
            </a:r>
            <a:r>
              <a:rPr lang="en-US" dirty="0" smtClean="0"/>
              <a:t> de la </a:t>
            </a:r>
            <a:r>
              <a:rPr lang="en-US" dirty="0" err="1" smtClean="0"/>
              <a:t>población</a:t>
            </a:r>
            <a:r>
              <a:rPr lang="en-US" dirty="0" smtClean="0"/>
              <a:t> </a:t>
            </a:r>
            <a:r>
              <a:rPr lang="en-US" dirty="0" err="1" smtClean="0"/>
              <a:t>pobre</a:t>
            </a:r>
            <a:r>
              <a:rPr lang="en-US" dirty="0" smtClean="0"/>
              <a:t> sea mayor</a:t>
            </a:r>
          </a:p>
          <a:p>
            <a:pPr marL="0" indent="0">
              <a:buNone/>
            </a:pPr>
            <a:r>
              <a:rPr lang="en-US" dirty="0" smtClean="0"/>
              <a:t>-se </a:t>
            </a:r>
            <a:r>
              <a:rPr lang="en-US" dirty="0" err="1" smtClean="0"/>
              <a:t>distribuyan</a:t>
            </a:r>
            <a:r>
              <a:rPr lang="en-US" dirty="0" smtClean="0"/>
              <a:t> de </a:t>
            </a:r>
            <a:r>
              <a:rPr lang="en-US" dirty="0" err="1" smtClean="0"/>
              <a:t>manera</a:t>
            </a:r>
            <a:r>
              <a:rPr lang="en-US" dirty="0" smtClean="0"/>
              <a:t> </a:t>
            </a:r>
            <a:r>
              <a:rPr lang="en-US" dirty="0" err="1" smtClean="0"/>
              <a:t>progresiva</a:t>
            </a:r>
            <a:r>
              <a:rPr lang="en-US" dirty="0" smtClean="0"/>
              <a:t> entre los </a:t>
            </a:r>
            <a:r>
              <a:rPr lang="en-US" dirty="0" err="1" smtClean="0"/>
              <a:t>pobres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705289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3 Rectángulo"/>
          <p:cNvSpPr/>
          <p:nvPr/>
        </p:nvSpPr>
        <p:spPr>
          <a:xfrm>
            <a:off x="276114" y="309777"/>
            <a:ext cx="8651595" cy="1077218"/>
          </a:xfrm>
          <a:prstGeom prst="rect">
            <a:avLst/>
          </a:prstGeom>
          <a:solidFill>
            <a:srgbClr val="F2DCDB"/>
          </a:solidFill>
          <a:ln w="381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 smtClean="0"/>
              <a:t>Fugas</a:t>
            </a:r>
            <a:r>
              <a:rPr lang="en-US" sz="3200" b="1" dirty="0" smtClean="0"/>
              <a:t>: </a:t>
            </a:r>
            <a:r>
              <a:rPr lang="en-US" sz="3200" b="1" dirty="0" err="1" smtClean="0"/>
              <a:t>Porcentaje</a:t>
            </a:r>
            <a:r>
              <a:rPr lang="en-US" sz="3200" b="1" dirty="0" smtClean="0"/>
              <a:t> de </a:t>
            </a:r>
            <a:r>
              <a:rPr lang="en-US" sz="3200" b="1" dirty="0" err="1" smtClean="0"/>
              <a:t>Transferencias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Directas</a:t>
            </a:r>
            <a:r>
              <a:rPr lang="en-US" sz="3200" b="1" dirty="0" smtClean="0"/>
              <a:t> a </a:t>
            </a:r>
            <a:r>
              <a:rPr lang="en-US" sz="3200" b="1" dirty="0" err="1" smtClean="0"/>
              <a:t>Pobres</a:t>
            </a:r>
            <a:r>
              <a:rPr lang="en-US" sz="3200" b="1" dirty="0" smtClean="0"/>
              <a:t> y No </a:t>
            </a:r>
            <a:r>
              <a:rPr lang="en-US" sz="3200" b="1" dirty="0" err="1" smtClean="0"/>
              <a:t>Pobres</a:t>
            </a:r>
            <a:endParaRPr lang="es-BO" sz="2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113" y="1386995"/>
            <a:ext cx="8944547" cy="5128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9430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Rectángulo"/>
          <p:cNvSpPr/>
          <p:nvPr/>
        </p:nvSpPr>
        <p:spPr>
          <a:xfrm>
            <a:off x="276114" y="33709"/>
            <a:ext cx="8651595" cy="1569660"/>
          </a:xfrm>
          <a:prstGeom prst="rect">
            <a:avLst/>
          </a:prstGeom>
          <a:solidFill>
            <a:srgbClr val="F2DCDB"/>
          </a:solidFill>
          <a:ln w="381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/>
              <a:t> </a:t>
            </a:r>
            <a:r>
              <a:rPr lang="en-US" sz="3200" b="1" dirty="0" err="1" smtClean="0"/>
              <a:t>Cobertura</a:t>
            </a:r>
            <a:r>
              <a:rPr lang="en-US" sz="3200" b="1" dirty="0" smtClean="0"/>
              <a:t>: </a:t>
            </a:r>
            <a:r>
              <a:rPr lang="en-US" sz="3200" b="1" dirty="0" err="1" smtClean="0"/>
              <a:t>Porcentaje</a:t>
            </a:r>
            <a:r>
              <a:rPr lang="en-US" sz="3200" b="1" dirty="0" smtClean="0"/>
              <a:t> de </a:t>
            </a:r>
            <a:r>
              <a:rPr lang="en-US" sz="3200" b="1" dirty="0" err="1" smtClean="0"/>
              <a:t>Pobres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Extremos</a:t>
            </a:r>
            <a:r>
              <a:rPr lang="en-US" sz="3200" b="1" dirty="0" smtClean="0"/>
              <a:t>  (US$2.50/</a:t>
            </a:r>
            <a:r>
              <a:rPr lang="en-US" sz="3200" b="1" dirty="0" err="1" smtClean="0"/>
              <a:t>día</a:t>
            </a:r>
            <a:r>
              <a:rPr lang="en-US" sz="3200" b="1" dirty="0" smtClean="0"/>
              <a:t> PPP) </a:t>
            </a:r>
            <a:r>
              <a:rPr lang="en-US" sz="3200" b="1" dirty="0" err="1" smtClean="0"/>
              <a:t>Cubiertos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por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Transferencias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Directas</a:t>
            </a:r>
            <a:endParaRPr lang="es-BO" sz="2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651000"/>
            <a:ext cx="9081950" cy="520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6299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2DCDB"/>
          </a:solidFill>
        </p:spPr>
        <p:txBody>
          <a:bodyPr>
            <a:normAutofit fontScale="90000"/>
          </a:bodyPr>
          <a:lstStyle/>
          <a:p>
            <a:r>
              <a:rPr lang="en-US" b="1" dirty="0" err="1" smtClean="0"/>
              <a:t>Conclusiones</a:t>
            </a:r>
            <a:r>
              <a:rPr lang="en-US" b="1" dirty="0" smtClean="0"/>
              <a:t>: </a:t>
            </a:r>
            <a:r>
              <a:rPr lang="en-US" b="1" dirty="0" err="1" smtClean="0"/>
              <a:t>Impuestos</a:t>
            </a:r>
            <a:r>
              <a:rPr lang="en-US" b="1" dirty="0" smtClean="0"/>
              <a:t> </a:t>
            </a:r>
            <a:r>
              <a:rPr lang="en-US" b="1" dirty="0" err="1" smtClean="0"/>
              <a:t>Directos</a:t>
            </a:r>
            <a:r>
              <a:rPr lang="en-US" b="1" dirty="0" smtClean="0"/>
              <a:t> e </a:t>
            </a:r>
            <a:r>
              <a:rPr lang="en-US" b="1" dirty="0" err="1" smtClean="0"/>
              <a:t>Indirectos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5669" y="1600200"/>
            <a:ext cx="8978331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5. Los </a:t>
            </a:r>
            <a:r>
              <a:rPr lang="en-US" dirty="0" err="1" smtClean="0"/>
              <a:t>impuestos</a:t>
            </a:r>
            <a:r>
              <a:rPr lang="en-US" dirty="0" smtClean="0"/>
              <a:t> </a:t>
            </a:r>
            <a:r>
              <a:rPr lang="en-US" dirty="0" err="1" smtClean="0"/>
              <a:t>indirectos</a:t>
            </a:r>
            <a:r>
              <a:rPr lang="en-US" dirty="0" smtClean="0"/>
              <a:t> </a:t>
            </a:r>
            <a:r>
              <a:rPr lang="en-US" dirty="0" err="1" smtClean="0"/>
              <a:t>pueden</a:t>
            </a:r>
            <a:r>
              <a:rPr lang="en-US" dirty="0" smtClean="0"/>
              <a:t> </a:t>
            </a:r>
            <a:r>
              <a:rPr lang="en-US" dirty="0" err="1" smtClean="0"/>
              <a:t>ser</a:t>
            </a:r>
            <a:r>
              <a:rPr lang="en-US" dirty="0" smtClean="0"/>
              <a:t> </a:t>
            </a:r>
            <a:r>
              <a:rPr lang="en-US" dirty="0" err="1" smtClean="0"/>
              <a:t>muy</a:t>
            </a:r>
            <a:r>
              <a:rPr lang="en-US" dirty="0" smtClean="0"/>
              <a:t> </a:t>
            </a:r>
            <a:r>
              <a:rPr lang="en-US" dirty="0" err="1" smtClean="0"/>
              <a:t>onerosos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la </a:t>
            </a:r>
            <a:r>
              <a:rPr lang="en-US" dirty="0" err="1" smtClean="0"/>
              <a:t>población</a:t>
            </a:r>
            <a:r>
              <a:rPr lang="en-US" dirty="0" smtClean="0"/>
              <a:t> </a:t>
            </a:r>
            <a:r>
              <a:rPr lang="en-US" dirty="0" err="1" smtClean="0"/>
              <a:t>pobre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-</a:t>
            </a:r>
            <a:r>
              <a:rPr lang="en-US" dirty="0" err="1" smtClean="0"/>
              <a:t>Arg</a:t>
            </a:r>
            <a:r>
              <a:rPr lang="en-US" dirty="0"/>
              <a:t> </a:t>
            </a:r>
            <a:r>
              <a:rPr lang="en-US" dirty="0" err="1" smtClean="0"/>
              <a:t>pagadores</a:t>
            </a:r>
            <a:r>
              <a:rPr lang="en-US" dirty="0" smtClean="0"/>
              <a:t> </a:t>
            </a:r>
            <a:r>
              <a:rPr lang="en-US" dirty="0" err="1" smtClean="0"/>
              <a:t>netos</a:t>
            </a:r>
            <a:r>
              <a:rPr lang="en-US" dirty="0" smtClean="0"/>
              <a:t> a </a:t>
            </a:r>
            <a:r>
              <a:rPr lang="en-US" dirty="0" err="1" smtClean="0"/>
              <a:t>partir</a:t>
            </a:r>
            <a:r>
              <a:rPr lang="en-US" dirty="0" smtClean="0"/>
              <a:t> del 2o </a:t>
            </a:r>
            <a:r>
              <a:rPr lang="en-US" dirty="0" err="1" smtClean="0"/>
              <a:t>decil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-Bolivia y </a:t>
            </a:r>
            <a:r>
              <a:rPr lang="en-US" dirty="0" err="1" smtClean="0"/>
              <a:t>Perú</a:t>
            </a:r>
            <a:r>
              <a:rPr lang="en-US" dirty="0" smtClean="0"/>
              <a:t> </a:t>
            </a:r>
            <a:r>
              <a:rPr lang="en-US" dirty="0" err="1" smtClean="0"/>
              <a:t>pagadores</a:t>
            </a:r>
            <a:r>
              <a:rPr lang="en-US" dirty="0" smtClean="0"/>
              <a:t> </a:t>
            </a:r>
            <a:r>
              <a:rPr lang="en-US" dirty="0" err="1" smtClean="0"/>
              <a:t>netos</a:t>
            </a:r>
            <a:r>
              <a:rPr lang="en-US" dirty="0" smtClean="0"/>
              <a:t> a </a:t>
            </a:r>
            <a:r>
              <a:rPr lang="en-US" dirty="0" err="1" smtClean="0"/>
              <a:t>partir</a:t>
            </a:r>
            <a:r>
              <a:rPr lang="en-US" dirty="0" smtClean="0"/>
              <a:t> del 3er </a:t>
            </a:r>
            <a:r>
              <a:rPr lang="en-US" dirty="0" err="1" smtClean="0"/>
              <a:t>decil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-</a:t>
            </a:r>
            <a:r>
              <a:rPr lang="en-US" dirty="0" err="1" smtClean="0"/>
              <a:t>Brasil</a:t>
            </a:r>
            <a:r>
              <a:rPr lang="en-US" dirty="0" smtClean="0"/>
              <a:t> </a:t>
            </a:r>
            <a:r>
              <a:rPr lang="en-US" dirty="0" err="1" smtClean="0"/>
              <a:t>pagadores</a:t>
            </a:r>
            <a:r>
              <a:rPr lang="en-US" dirty="0" smtClean="0"/>
              <a:t> </a:t>
            </a:r>
            <a:r>
              <a:rPr lang="en-US" dirty="0" err="1" smtClean="0"/>
              <a:t>netos</a:t>
            </a:r>
            <a:r>
              <a:rPr lang="en-US" dirty="0" smtClean="0"/>
              <a:t> a </a:t>
            </a:r>
            <a:r>
              <a:rPr lang="en-US" dirty="0" err="1" smtClean="0"/>
              <a:t>partir</a:t>
            </a:r>
            <a:r>
              <a:rPr lang="en-US" dirty="0" smtClean="0"/>
              <a:t> del 4o. </a:t>
            </a:r>
            <a:r>
              <a:rPr lang="en-US" dirty="0" err="1" smtClean="0"/>
              <a:t>Decil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 smtClean="0"/>
              <a:t>Esto</a:t>
            </a:r>
            <a:r>
              <a:rPr lang="en-US" dirty="0" smtClean="0"/>
              <a:t> </a:t>
            </a:r>
            <a:r>
              <a:rPr lang="en-US" dirty="0" err="1" smtClean="0"/>
              <a:t>ocurre</a:t>
            </a:r>
            <a:r>
              <a:rPr lang="en-US" dirty="0" smtClean="0"/>
              <a:t> </a:t>
            </a:r>
            <a:r>
              <a:rPr lang="en-US" dirty="0" err="1" smtClean="0"/>
              <a:t>aun</a:t>
            </a:r>
            <a:r>
              <a:rPr lang="en-US" dirty="0" smtClean="0"/>
              <a:t> </a:t>
            </a:r>
            <a:r>
              <a:rPr lang="en-US" dirty="0" err="1" smtClean="0"/>
              <a:t>después</a:t>
            </a:r>
            <a:r>
              <a:rPr lang="en-US" dirty="0" smtClean="0"/>
              <a:t> de </a:t>
            </a:r>
            <a:r>
              <a:rPr lang="en-US" dirty="0" err="1" smtClean="0"/>
              <a:t>tomar</a:t>
            </a:r>
            <a:r>
              <a:rPr lang="en-US" dirty="0" smtClean="0"/>
              <a:t> en </a:t>
            </a:r>
            <a:r>
              <a:rPr lang="en-US" dirty="0" err="1" smtClean="0"/>
              <a:t>cuenta</a:t>
            </a:r>
            <a:r>
              <a:rPr lang="en-US" dirty="0" smtClean="0"/>
              <a:t>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transferencias</a:t>
            </a:r>
            <a:r>
              <a:rPr lang="en-US" dirty="0" smtClean="0"/>
              <a:t> </a:t>
            </a:r>
            <a:r>
              <a:rPr lang="en-US" dirty="0" err="1" smtClean="0"/>
              <a:t>directas</a:t>
            </a:r>
            <a:r>
              <a:rPr lang="en-US" dirty="0" smtClean="0"/>
              <a:t>!!!</a:t>
            </a:r>
          </a:p>
        </p:txBody>
      </p:sp>
    </p:spTree>
    <p:extLst>
      <p:ext uri="{BB962C8B-B14F-4D97-AF65-F5344CB8AC3E}">
        <p14:creationId xmlns:p14="http://schemas.microsoft.com/office/powerpoint/2010/main" val="10070406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Rectángulo"/>
          <p:cNvSpPr/>
          <p:nvPr/>
        </p:nvSpPr>
        <p:spPr>
          <a:xfrm>
            <a:off x="276114" y="309777"/>
            <a:ext cx="8651595" cy="2062103"/>
          </a:xfrm>
          <a:prstGeom prst="rect">
            <a:avLst/>
          </a:prstGeom>
          <a:solidFill>
            <a:srgbClr val="F2DCDB"/>
          </a:solidFill>
          <a:ln w="381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/>
              <a:t> </a:t>
            </a:r>
            <a:r>
              <a:rPr lang="en-US" sz="3200" b="1" dirty="0" err="1" smtClean="0"/>
              <a:t>Incidencia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por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Decil</a:t>
            </a:r>
            <a:r>
              <a:rPr lang="en-US" sz="3200" b="1" dirty="0" smtClean="0"/>
              <a:t>:  </a:t>
            </a:r>
            <a:r>
              <a:rPr lang="en-US" sz="3200" b="1" dirty="0" err="1" smtClean="0"/>
              <a:t>Ingreso</a:t>
            </a:r>
            <a:r>
              <a:rPr lang="en-US" sz="3200" b="1" dirty="0" smtClean="0"/>
              <a:t> Post-fiscal con </a:t>
            </a:r>
            <a:r>
              <a:rPr lang="en-US" sz="3200" b="1" dirty="0" err="1" smtClean="0"/>
              <a:t>respecto</a:t>
            </a:r>
            <a:r>
              <a:rPr lang="en-US" sz="3200" b="1" dirty="0" smtClean="0"/>
              <a:t> a </a:t>
            </a:r>
            <a:r>
              <a:rPr lang="en-US" sz="3200" b="1" dirty="0" err="1" smtClean="0"/>
              <a:t>Ingreso</a:t>
            </a:r>
            <a:r>
              <a:rPr lang="en-US" sz="3200" b="1" dirty="0" smtClean="0"/>
              <a:t> de Mercado: </a:t>
            </a:r>
            <a:r>
              <a:rPr lang="en-US" sz="3200" b="1" dirty="0" err="1" smtClean="0"/>
              <a:t>Impacto</a:t>
            </a:r>
            <a:r>
              <a:rPr lang="en-US" sz="3200" b="1" dirty="0" smtClean="0"/>
              <a:t> de </a:t>
            </a:r>
            <a:r>
              <a:rPr lang="en-US" sz="3200" b="1" dirty="0" err="1" smtClean="0"/>
              <a:t>Impuestos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Indirectos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Netos</a:t>
            </a:r>
            <a:r>
              <a:rPr lang="en-US" sz="3200" b="1" dirty="0" smtClean="0"/>
              <a:t> (se </a:t>
            </a:r>
            <a:r>
              <a:rPr lang="en-US" sz="3200" b="1" dirty="0" err="1" smtClean="0"/>
              <a:t>hizo</a:t>
            </a:r>
            <a:r>
              <a:rPr lang="en-US" sz="3200" b="1" dirty="0" smtClean="0"/>
              <a:t> un ‘zoom’ en </a:t>
            </a:r>
            <a:r>
              <a:rPr lang="en-US" sz="3200" b="1" dirty="0" err="1" smtClean="0"/>
              <a:t>cruce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eje</a:t>
            </a:r>
            <a:r>
              <a:rPr lang="en-US" sz="3200" b="1" dirty="0" smtClean="0"/>
              <a:t> horizontal)</a:t>
            </a:r>
            <a:endParaRPr lang="es-BO" sz="2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113" y="2371880"/>
            <a:ext cx="8301851" cy="427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4190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Fiscal Mobility: Fiscally-induced Upward and Downward Movement (in %). Brazil’09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C7B76-0C1A-1042-8C34-974DD785521E}" type="slidenum">
              <a:rPr lang="en-US" smtClean="0"/>
              <a:t>29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267" y="1417638"/>
            <a:ext cx="8839200" cy="5490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7587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 err="1" smtClean="0"/>
              <a:t>Compromiso</a:t>
            </a:r>
            <a:r>
              <a:rPr lang="en-US" b="1" dirty="0" smtClean="0"/>
              <a:t> con la </a:t>
            </a:r>
            <a:r>
              <a:rPr lang="en-US" b="1" dirty="0" err="1" smtClean="0"/>
              <a:t>Equidad</a:t>
            </a:r>
            <a:r>
              <a:rPr lang="en-US" b="1" dirty="0" smtClean="0"/>
              <a:t> (CEQ): </a:t>
            </a:r>
            <a:r>
              <a:rPr lang="en-US" b="1" dirty="0" err="1" smtClean="0"/>
              <a:t>Países</a:t>
            </a:r>
            <a:r>
              <a:rPr lang="en-US" b="1" dirty="0" smtClean="0"/>
              <a:t> y </a:t>
            </a:r>
            <a:r>
              <a:rPr lang="en-US" b="1" dirty="0" err="1" smtClean="0"/>
              <a:t>equipos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err="1" smtClean="0"/>
              <a:t>Terminados</a:t>
            </a:r>
            <a:endParaRPr lang="en-US" dirty="0" smtClean="0"/>
          </a:p>
          <a:p>
            <a:r>
              <a:rPr lang="en-US" i="1" dirty="0" smtClean="0"/>
              <a:t>Argentina:</a:t>
            </a:r>
            <a:r>
              <a:rPr lang="en-US" dirty="0" smtClean="0"/>
              <a:t> </a:t>
            </a:r>
            <a:r>
              <a:rPr lang="en-US" dirty="0" err="1" smtClean="0"/>
              <a:t>Carola</a:t>
            </a:r>
            <a:r>
              <a:rPr lang="en-US" dirty="0" smtClean="0"/>
              <a:t> </a:t>
            </a:r>
            <a:r>
              <a:rPr lang="en-US" dirty="0" err="1" smtClean="0"/>
              <a:t>Pessino</a:t>
            </a:r>
            <a:r>
              <a:rPr lang="en-US" dirty="0" smtClean="0"/>
              <a:t>, CGD y CEMA</a:t>
            </a:r>
          </a:p>
          <a:p>
            <a:r>
              <a:rPr lang="en-US" i="1" dirty="0" smtClean="0"/>
              <a:t>Bolivia:</a:t>
            </a:r>
            <a:r>
              <a:rPr lang="en-US" dirty="0" smtClean="0"/>
              <a:t> George Gray Molina, Wilson Jiménez, </a:t>
            </a:r>
            <a:r>
              <a:rPr lang="en-US" dirty="0" err="1" smtClean="0"/>
              <a:t>Verónica</a:t>
            </a:r>
            <a:r>
              <a:rPr lang="en-US" dirty="0" smtClean="0"/>
              <a:t> Paz y Ernesto </a:t>
            </a:r>
            <a:r>
              <a:rPr lang="en-US" dirty="0" err="1" smtClean="0"/>
              <a:t>Yáñez</a:t>
            </a:r>
            <a:r>
              <a:rPr lang="en-US" dirty="0" smtClean="0"/>
              <a:t>, Inst. </a:t>
            </a:r>
            <a:r>
              <a:rPr lang="en-US" dirty="0" err="1" smtClean="0"/>
              <a:t>Alternativo</a:t>
            </a:r>
            <a:endParaRPr lang="en-US" dirty="0" smtClean="0"/>
          </a:p>
          <a:p>
            <a:r>
              <a:rPr lang="en-US" i="1" dirty="0" err="1" smtClean="0"/>
              <a:t>Brasil</a:t>
            </a:r>
            <a:r>
              <a:rPr lang="en-US" i="1" dirty="0" smtClean="0"/>
              <a:t>:</a:t>
            </a:r>
            <a:r>
              <a:rPr lang="en-US" dirty="0" smtClean="0"/>
              <a:t> </a:t>
            </a:r>
            <a:r>
              <a:rPr lang="en-US" dirty="0" err="1" smtClean="0"/>
              <a:t>Claudiney</a:t>
            </a:r>
            <a:r>
              <a:rPr lang="en-US" dirty="0" smtClean="0"/>
              <a:t> Pereira y Sean Higgins, Tulane</a:t>
            </a:r>
          </a:p>
          <a:p>
            <a:r>
              <a:rPr lang="en-US" i="1" dirty="0" smtClean="0"/>
              <a:t>México:</a:t>
            </a:r>
            <a:r>
              <a:rPr lang="en-US" dirty="0" smtClean="0"/>
              <a:t> John Scott, CIDE</a:t>
            </a:r>
          </a:p>
          <a:p>
            <a:r>
              <a:rPr lang="en-US" i="1" dirty="0" err="1" smtClean="0"/>
              <a:t>Perú</a:t>
            </a:r>
            <a:r>
              <a:rPr lang="en-US" i="1" dirty="0" smtClean="0"/>
              <a:t>:</a:t>
            </a:r>
            <a:r>
              <a:rPr lang="en-US" dirty="0" smtClean="0"/>
              <a:t> Miguel Jaramillo, GRADE</a:t>
            </a:r>
            <a:endParaRPr lang="en-US" i="1" dirty="0" smtClean="0"/>
          </a:p>
          <a:p>
            <a:r>
              <a:rPr lang="en-US" i="1" dirty="0" smtClean="0"/>
              <a:t>Uruguay: </a:t>
            </a:r>
            <a:r>
              <a:rPr lang="en-US" dirty="0" smtClean="0"/>
              <a:t>Marisa </a:t>
            </a:r>
            <a:r>
              <a:rPr lang="en-US" dirty="0" err="1" smtClean="0"/>
              <a:t>Bucheli</a:t>
            </a:r>
            <a:r>
              <a:rPr lang="en-US" dirty="0" smtClean="0"/>
              <a:t>, </a:t>
            </a:r>
            <a:r>
              <a:rPr lang="en-US" dirty="0" err="1" smtClean="0"/>
              <a:t>Máximo</a:t>
            </a:r>
            <a:r>
              <a:rPr lang="en-US" dirty="0" smtClean="0"/>
              <a:t> Rossi y </a:t>
            </a:r>
            <a:r>
              <a:rPr lang="en-US" dirty="0" err="1" smtClean="0"/>
              <a:t>Florencia</a:t>
            </a:r>
            <a:r>
              <a:rPr lang="en-US" dirty="0" smtClean="0"/>
              <a:t> </a:t>
            </a:r>
            <a:r>
              <a:rPr lang="en-US" dirty="0" err="1" smtClean="0"/>
              <a:t>Amabile</a:t>
            </a:r>
            <a:endParaRPr lang="en-US" i="1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7049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C7B76-0C1A-1042-8C34-974DD785521E}" type="slidenum">
              <a:rPr lang="en-US" smtClean="0"/>
              <a:t>30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132" y="0"/>
            <a:ext cx="8771467" cy="7178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9034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2DCDB"/>
          </a:solidFill>
        </p:spPr>
        <p:txBody>
          <a:bodyPr/>
          <a:lstStyle/>
          <a:p>
            <a:r>
              <a:rPr lang="en-US" b="1" dirty="0" smtClean="0"/>
              <a:t>La </a:t>
            </a:r>
            <a:r>
              <a:rPr lang="en-US" b="1" dirty="0" err="1" smtClean="0"/>
              <a:t>mirada</a:t>
            </a:r>
            <a:r>
              <a:rPr lang="en-US" b="1" dirty="0" smtClean="0"/>
              <a:t> </a:t>
            </a:r>
            <a:r>
              <a:rPr lang="en-US" b="1" dirty="0" err="1" smtClean="0"/>
              <a:t>siguiente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Argentina: </a:t>
            </a:r>
            <a:r>
              <a:rPr lang="en-US" dirty="0" err="1" smtClean="0"/>
              <a:t>incentivos</a:t>
            </a:r>
            <a:r>
              <a:rPr lang="en-US" dirty="0" smtClean="0"/>
              <a:t> y </a:t>
            </a:r>
            <a:r>
              <a:rPr lang="en-US" dirty="0" err="1" smtClean="0"/>
              <a:t>sustentabilidad</a:t>
            </a:r>
            <a:r>
              <a:rPr lang="en-US" dirty="0" smtClean="0"/>
              <a:t> fiscal; </a:t>
            </a:r>
            <a:r>
              <a:rPr lang="en-US" dirty="0" err="1" smtClean="0"/>
              <a:t>impuestos</a:t>
            </a:r>
            <a:r>
              <a:rPr lang="en-US" dirty="0" smtClean="0"/>
              <a:t> </a:t>
            </a:r>
            <a:r>
              <a:rPr lang="en-US" dirty="0" err="1" smtClean="0"/>
              <a:t>indirectos</a:t>
            </a:r>
            <a:r>
              <a:rPr lang="en-US" dirty="0" smtClean="0"/>
              <a:t>; sector rural no </a:t>
            </a:r>
            <a:r>
              <a:rPr lang="en-US" dirty="0" err="1" smtClean="0"/>
              <a:t>esta</a:t>
            </a:r>
            <a:r>
              <a:rPr lang="en-US" dirty="0" smtClean="0"/>
              <a:t> </a:t>
            </a:r>
            <a:r>
              <a:rPr lang="en-US" dirty="0" err="1" smtClean="0"/>
              <a:t>incluido</a:t>
            </a:r>
            <a:endParaRPr lang="en-US" dirty="0" smtClean="0"/>
          </a:p>
          <a:p>
            <a:r>
              <a:rPr lang="en-US" dirty="0" smtClean="0"/>
              <a:t>Bolivia: </a:t>
            </a:r>
            <a:r>
              <a:rPr lang="en-US" dirty="0" err="1" smtClean="0"/>
              <a:t>transferencias</a:t>
            </a:r>
            <a:r>
              <a:rPr lang="en-US" dirty="0" smtClean="0"/>
              <a:t> </a:t>
            </a:r>
            <a:r>
              <a:rPr lang="en-US" dirty="0" err="1" smtClean="0"/>
              <a:t>directas</a:t>
            </a:r>
            <a:r>
              <a:rPr lang="en-US" dirty="0" smtClean="0"/>
              <a:t> no </a:t>
            </a:r>
            <a:r>
              <a:rPr lang="en-US" dirty="0" err="1" smtClean="0"/>
              <a:t>suficientemente</a:t>
            </a:r>
            <a:r>
              <a:rPr lang="en-US" dirty="0" smtClean="0"/>
              <a:t> </a:t>
            </a:r>
            <a:r>
              <a:rPr lang="en-US" dirty="0" err="1" smtClean="0"/>
              <a:t>progresivas</a:t>
            </a:r>
            <a:r>
              <a:rPr lang="en-US" dirty="0" smtClean="0"/>
              <a:t>; </a:t>
            </a:r>
            <a:r>
              <a:rPr lang="en-US" dirty="0" err="1" smtClean="0"/>
              <a:t>fuga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alta</a:t>
            </a:r>
            <a:r>
              <a:rPr lang="en-US" dirty="0" smtClean="0"/>
              <a:t>; </a:t>
            </a:r>
            <a:r>
              <a:rPr lang="en-US" dirty="0" err="1" smtClean="0"/>
              <a:t>cobertura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baja</a:t>
            </a:r>
            <a:r>
              <a:rPr lang="en-US" dirty="0" smtClean="0"/>
              <a:t>;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tan </a:t>
            </a:r>
            <a:r>
              <a:rPr lang="en-US" dirty="0" err="1" smtClean="0"/>
              <a:t>bajo</a:t>
            </a:r>
            <a:r>
              <a:rPr lang="en-US" dirty="0" smtClean="0"/>
              <a:t> el </a:t>
            </a:r>
            <a:r>
              <a:rPr lang="en-US" dirty="0" err="1" smtClean="0"/>
              <a:t>gasto</a:t>
            </a:r>
            <a:r>
              <a:rPr lang="en-US" dirty="0" smtClean="0"/>
              <a:t> social</a:t>
            </a:r>
          </a:p>
          <a:p>
            <a:r>
              <a:rPr lang="en-US" dirty="0" err="1" smtClean="0"/>
              <a:t>Brasil</a:t>
            </a:r>
            <a:r>
              <a:rPr lang="en-US" dirty="0" smtClean="0"/>
              <a:t>: </a:t>
            </a:r>
            <a:r>
              <a:rPr lang="en-US" dirty="0" err="1" smtClean="0"/>
              <a:t>cobertura</a:t>
            </a:r>
            <a:r>
              <a:rPr lang="en-US" dirty="0" smtClean="0"/>
              <a:t>; </a:t>
            </a:r>
            <a:r>
              <a:rPr lang="en-US" dirty="0" err="1" smtClean="0"/>
              <a:t>impuestos</a:t>
            </a:r>
            <a:r>
              <a:rPr lang="en-US" dirty="0" smtClean="0"/>
              <a:t> </a:t>
            </a:r>
            <a:r>
              <a:rPr lang="en-US" dirty="0" err="1" smtClean="0"/>
              <a:t>indirectos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FBA11-90B7-3B4A-84E3-62ECD06CF5ED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9317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2DCDB"/>
          </a:solidFill>
        </p:spPr>
        <p:txBody>
          <a:bodyPr/>
          <a:lstStyle/>
          <a:p>
            <a:r>
              <a:rPr lang="en-US" b="1" dirty="0" smtClean="0"/>
              <a:t>La </a:t>
            </a:r>
            <a:r>
              <a:rPr lang="en-US" b="1" dirty="0" err="1" smtClean="0"/>
              <a:t>mirada</a:t>
            </a:r>
            <a:r>
              <a:rPr lang="en-US" b="1" dirty="0" smtClean="0"/>
              <a:t> </a:t>
            </a:r>
            <a:r>
              <a:rPr lang="en-US" b="1" dirty="0" err="1" smtClean="0"/>
              <a:t>siguiente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México: </a:t>
            </a:r>
            <a:r>
              <a:rPr lang="en-US" dirty="0" err="1" smtClean="0"/>
              <a:t>cobertura</a:t>
            </a:r>
            <a:r>
              <a:rPr lang="en-US" dirty="0" smtClean="0"/>
              <a:t> de los </a:t>
            </a:r>
            <a:r>
              <a:rPr lang="en-US" dirty="0" err="1" smtClean="0"/>
              <a:t>programas</a:t>
            </a:r>
            <a:r>
              <a:rPr lang="en-US" dirty="0" smtClean="0"/>
              <a:t> </a:t>
            </a:r>
            <a:r>
              <a:rPr lang="en-US" dirty="0" err="1" smtClean="0"/>
              <a:t>focalizados</a:t>
            </a:r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Perú</a:t>
            </a:r>
            <a:r>
              <a:rPr lang="en-US" dirty="0" smtClean="0"/>
              <a:t>: </a:t>
            </a:r>
            <a:r>
              <a:rPr lang="en-US" dirty="0" err="1" smtClean="0"/>
              <a:t>cobertura</a:t>
            </a:r>
            <a:r>
              <a:rPr lang="en-US" dirty="0" smtClean="0"/>
              <a:t> y </a:t>
            </a:r>
            <a:r>
              <a:rPr lang="en-US" dirty="0" err="1" smtClean="0"/>
              <a:t>transferencia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beneficiario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En </a:t>
            </a:r>
            <a:r>
              <a:rPr lang="en-US" dirty="0" err="1" smtClean="0"/>
              <a:t>todos</a:t>
            </a:r>
            <a:r>
              <a:rPr lang="en-US" dirty="0" smtClean="0"/>
              <a:t> los </a:t>
            </a:r>
            <a:r>
              <a:rPr lang="en-US" dirty="0" err="1" smtClean="0"/>
              <a:t>casos</a:t>
            </a:r>
            <a:r>
              <a:rPr lang="en-US" dirty="0" smtClean="0"/>
              <a:t>, el </a:t>
            </a:r>
            <a:r>
              <a:rPr lang="en-US" dirty="0" err="1" smtClean="0"/>
              <a:t>impuesto</a:t>
            </a:r>
            <a:r>
              <a:rPr lang="en-US" dirty="0" smtClean="0"/>
              <a:t> al </a:t>
            </a:r>
            <a:r>
              <a:rPr lang="en-US" dirty="0" err="1" smtClean="0"/>
              <a:t>ingreso</a:t>
            </a:r>
            <a:r>
              <a:rPr lang="en-US" dirty="0" smtClean="0"/>
              <a:t> personal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FBA11-90B7-3B4A-84E3-62ECD06CF5ED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6216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2DCDB"/>
          </a:solidFill>
        </p:spPr>
        <p:txBody>
          <a:bodyPr/>
          <a:lstStyle/>
          <a:p>
            <a:r>
              <a:rPr lang="en-US" b="1" dirty="0" err="1" smtClean="0"/>
              <a:t>Países</a:t>
            </a:r>
            <a:r>
              <a:rPr lang="en-US" b="1" dirty="0" smtClean="0"/>
              <a:t> y </a:t>
            </a:r>
            <a:r>
              <a:rPr lang="en-US" b="1" dirty="0" err="1" smtClean="0"/>
              <a:t>equipos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3000" dirty="0" err="1" smtClean="0"/>
              <a:t>Avanzados</a:t>
            </a:r>
            <a:endParaRPr lang="en-US" sz="3000" dirty="0" smtClean="0"/>
          </a:p>
          <a:p>
            <a:r>
              <a:rPr lang="en-US" sz="3000" i="1" dirty="0" smtClean="0"/>
              <a:t>Costa Rica:</a:t>
            </a:r>
            <a:r>
              <a:rPr lang="en-US" sz="3000" dirty="0" smtClean="0"/>
              <a:t> Pablo </a:t>
            </a:r>
            <a:r>
              <a:rPr lang="en-US" sz="3000" dirty="0" err="1" smtClean="0"/>
              <a:t>Sauma</a:t>
            </a:r>
            <a:r>
              <a:rPr lang="en-US" sz="3000" dirty="0" smtClean="0"/>
              <a:t> y Juan Diego </a:t>
            </a:r>
            <a:r>
              <a:rPr lang="en-US" sz="3000" dirty="0" err="1" smtClean="0"/>
              <a:t>Trejos</a:t>
            </a:r>
            <a:r>
              <a:rPr lang="en-US" sz="3000" dirty="0" smtClean="0"/>
              <a:t> (Universidad de Costa Rica)</a:t>
            </a:r>
          </a:p>
          <a:p>
            <a:r>
              <a:rPr lang="en-US" sz="3000" i="1" dirty="0" smtClean="0"/>
              <a:t>Guatemala:</a:t>
            </a:r>
            <a:r>
              <a:rPr lang="en-US" sz="3000" dirty="0" smtClean="0"/>
              <a:t> </a:t>
            </a:r>
            <a:r>
              <a:rPr lang="en-US" sz="3000" dirty="0" err="1" smtClean="0"/>
              <a:t>Hilcías</a:t>
            </a:r>
            <a:r>
              <a:rPr lang="en-US" sz="3000" dirty="0" smtClean="0"/>
              <a:t> </a:t>
            </a:r>
            <a:r>
              <a:rPr lang="en-US" sz="3000" dirty="0" err="1" smtClean="0"/>
              <a:t>Morán</a:t>
            </a:r>
            <a:r>
              <a:rPr lang="en-US" sz="3000" dirty="0" smtClean="0"/>
              <a:t> (Univ. Rafael </a:t>
            </a:r>
            <a:r>
              <a:rPr lang="en-US" sz="3000" dirty="0" err="1" smtClean="0"/>
              <a:t>Landívar</a:t>
            </a:r>
            <a:r>
              <a:rPr lang="en-US" sz="3000" dirty="0" smtClean="0"/>
              <a:t>) y </a:t>
            </a:r>
            <a:r>
              <a:rPr lang="en-US" sz="3000" dirty="0" err="1"/>
              <a:t>Maynor</a:t>
            </a:r>
            <a:r>
              <a:rPr lang="en-US" sz="3000" dirty="0"/>
              <a:t> Cabrera (ICEFI</a:t>
            </a:r>
            <a:r>
              <a:rPr lang="en-US" sz="3000" dirty="0" smtClean="0"/>
              <a:t>)</a:t>
            </a:r>
          </a:p>
          <a:p>
            <a:r>
              <a:rPr lang="en-US" sz="3000" i="1" dirty="0" smtClean="0"/>
              <a:t>Paraguay:</a:t>
            </a:r>
            <a:r>
              <a:rPr lang="en-US" sz="3000" dirty="0" smtClean="0"/>
              <a:t> Julio </a:t>
            </a:r>
            <a:r>
              <a:rPr lang="en-US" sz="3000" dirty="0" err="1" smtClean="0"/>
              <a:t>Ramírez</a:t>
            </a:r>
            <a:r>
              <a:rPr lang="en-US" sz="3000" dirty="0" smtClean="0"/>
              <a:t> (CADEP)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1426358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2DCDB"/>
          </a:solidFill>
        </p:spPr>
        <p:txBody>
          <a:bodyPr/>
          <a:lstStyle/>
          <a:p>
            <a:r>
              <a:rPr lang="en-US" b="1" dirty="0" err="1" smtClean="0"/>
              <a:t>Países</a:t>
            </a:r>
            <a:r>
              <a:rPr lang="en-US" b="1" dirty="0" smtClean="0"/>
              <a:t> y </a:t>
            </a:r>
            <a:r>
              <a:rPr lang="en-US" b="1" dirty="0" err="1" smtClean="0"/>
              <a:t>equipos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err="1" smtClean="0"/>
              <a:t>Primera</a:t>
            </a:r>
            <a:r>
              <a:rPr lang="en-US" dirty="0" smtClean="0"/>
              <a:t> </a:t>
            </a:r>
            <a:r>
              <a:rPr lang="en-US" dirty="0" err="1" smtClean="0"/>
              <a:t>etapa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i="1" dirty="0" smtClean="0"/>
              <a:t>Chile:</a:t>
            </a:r>
            <a:r>
              <a:rPr lang="en-US" dirty="0" smtClean="0"/>
              <a:t> Dante Contreras (Univ. de Chile)</a:t>
            </a:r>
          </a:p>
          <a:p>
            <a:endParaRPr lang="en-US" dirty="0" smtClean="0"/>
          </a:p>
          <a:p>
            <a:r>
              <a:rPr lang="en-US" i="1" dirty="0" smtClean="0"/>
              <a:t>Colombia:</a:t>
            </a:r>
            <a:r>
              <a:rPr lang="en-US" dirty="0" smtClean="0"/>
              <a:t> Marcela </a:t>
            </a:r>
            <a:r>
              <a:rPr lang="en-US" dirty="0" err="1" smtClean="0"/>
              <a:t>Meléndez</a:t>
            </a:r>
            <a:r>
              <a:rPr lang="en-US" dirty="0" smtClean="0"/>
              <a:t> (ECONESTUDIO) y </a:t>
            </a:r>
            <a:r>
              <a:rPr lang="en-US" dirty="0" err="1" smtClean="0"/>
              <a:t>Facundo</a:t>
            </a:r>
            <a:r>
              <a:rPr lang="en-US" dirty="0" smtClean="0"/>
              <a:t> </a:t>
            </a:r>
            <a:r>
              <a:rPr lang="en-US" dirty="0" err="1" smtClean="0"/>
              <a:t>Alvaredo</a:t>
            </a:r>
            <a:r>
              <a:rPr lang="en-US" dirty="0" smtClean="0"/>
              <a:t> (Oxford </a:t>
            </a:r>
            <a:r>
              <a:rPr lang="en-US" dirty="0" err="1" smtClean="0"/>
              <a:t>Univ</a:t>
            </a:r>
            <a:r>
              <a:rPr lang="en-US" dirty="0" smtClean="0"/>
              <a:t> y Paris School of Economics)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i="1" dirty="0" smtClean="0"/>
              <a:t>El Salvador: </a:t>
            </a:r>
            <a:r>
              <a:rPr lang="en-US" dirty="0" smtClean="0"/>
              <a:t>Margarita </a:t>
            </a:r>
            <a:r>
              <a:rPr lang="en-US" dirty="0" err="1" smtClean="0"/>
              <a:t>Beneke</a:t>
            </a:r>
            <a:r>
              <a:rPr lang="en-US" dirty="0" smtClean="0"/>
              <a:t> (FUSADES)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10102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2DCDB"/>
          </a:solidFill>
        </p:spPr>
        <p:txBody>
          <a:bodyPr/>
          <a:lstStyle/>
          <a:p>
            <a:r>
              <a:rPr lang="en-US" b="1" dirty="0" err="1" smtClean="0"/>
              <a:t>Referencia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60064" cy="5007038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Lustig, Nora (</a:t>
            </a:r>
            <a:r>
              <a:rPr lang="en-US" dirty="0" err="1" smtClean="0"/>
              <a:t>coord</a:t>
            </a:r>
            <a:r>
              <a:rPr lang="en-US" dirty="0" smtClean="0"/>
              <a:t>.) “</a:t>
            </a:r>
            <a:r>
              <a:rPr lang="en-US" dirty="0"/>
              <a:t>Fiscal Policy and Income Redistribution in Latin America: Challenging the Conventional Wisdom,” </a:t>
            </a:r>
            <a:r>
              <a:rPr lang="en-US" i="1" dirty="0"/>
              <a:t>Tulane Economics Department Working Paper 1124, </a:t>
            </a:r>
            <a:r>
              <a:rPr lang="en-US" dirty="0"/>
              <a:t>New Orleans, Louisiana, October 2011 and </a:t>
            </a:r>
            <a:r>
              <a:rPr lang="en-US" i="1" dirty="0"/>
              <a:t>ECINEQ Working Paper Series 227</a:t>
            </a:r>
            <a:r>
              <a:rPr lang="en-US" dirty="0"/>
              <a:t>, November 2011. (Coauthor with </a:t>
            </a:r>
            <a:r>
              <a:rPr lang="en-US" dirty="0" err="1"/>
              <a:t>Carola</a:t>
            </a:r>
            <a:r>
              <a:rPr lang="en-US" dirty="0"/>
              <a:t> </a:t>
            </a:r>
            <a:r>
              <a:rPr lang="en-US" dirty="0" err="1"/>
              <a:t>Pessino</a:t>
            </a:r>
            <a:r>
              <a:rPr lang="en-US" dirty="0"/>
              <a:t>, George Gray Molina, Wilson Jimenez, </a:t>
            </a:r>
            <a:r>
              <a:rPr lang="en-US" dirty="0" err="1"/>
              <a:t>Verónica</a:t>
            </a:r>
            <a:r>
              <a:rPr lang="en-US" dirty="0"/>
              <a:t> Paz, Ernesto </a:t>
            </a:r>
            <a:r>
              <a:rPr lang="en-US" dirty="0" err="1"/>
              <a:t>Yañez</a:t>
            </a:r>
            <a:r>
              <a:rPr lang="en-US" dirty="0"/>
              <a:t>, </a:t>
            </a:r>
            <a:r>
              <a:rPr lang="en-US" dirty="0" err="1"/>
              <a:t>Claudiney</a:t>
            </a:r>
            <a:r>
              <a:rPr lang="en-US" dirty="0"/>
              <a:t> Pereira, Sean Higgins, John Scott, and Miguel Jaramillo) </a:t>
            </a:r>
            <a:r>
              <a:rPr lang="en-US" u="sng" dirty="0">
                <a:hlinkClick r:id="rId2"/>
              </a:rPr>
              <a:t>http://ideas.repec.org/p/tul/wpaper/1124.</a:t>
            </a:r>
            <a:r>
              <a:rPr lang="en-US" u="sng" dirty="0" smtClean="0">
                <a:hlinkClick r:id="rId2"/>
              </a:rPr>
              <a:t>html</a:t>
            </a:r>
            <a:endParaRPr lang="en-US" u="sng" dirty="0" smtClean="0"/>
          </a:p>
          <a:p>
            <a:pPr marL="0" indent="0">
              <a:buNone/>
            </a:pPr>
            <a:r>
              <a:rPr lang="en-US" dirty="0" smtClean="0"/>
              <a:t>Nota: </a:t>
            </a:r>
            <a:r>
              <a:rPr lang="en-US" dirty="0" err="1" smtClean="0"/>
              <a:t>Documento</a:t>
            </a:r>
            <a:r>
              <a:rPr lang="en-US" dirty="0" smtClean="0"/>
              <a:t> </a:t>
            </a:r>
            <a:r>
              <a:rPr lang="en-US" dirty="0" err="1" smtClean="0"/>
              <a:t>preparado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la CAF (</a:t>
            </a:r>
            <a:r>
              <a:rPr lang="en-US" dirty="0" err="1" smtClean="0"/>
              <a:t>Corporación</a:t>
            </a:r>
            <a:r>
              <a:rPr lang="en-US" dirty="0" smtClean="0"/>
              <a:t> </a:t>
            </a:r>
            <a:r>
              <a:rPr lang="en-US" dirty="0" err="1" smtClean="0"/>
              <a:t>Andina</a:t>
            </a:r>
            <a:r>
              <a:rPr lang="en-US" dirty="0" smtClean="0"/>
              <a:t> de </a:t>
            </a:r>
            <a:r>
              <a:rPr lang="en-US" dirty="0" err="1" smtClean="0"/>
              <a:t>Fomento</a:t>
            </a:r>
            <a:r>
              <a:rPr lang="en-US" dirty="0" smtClean="0"/>
              <a:t>); </a:t>
            </a:r>
            <a:r>
              <a:rPr lang="en-US" dirty="0" err="1" smtClean="0"/>
              <a:t>versión</a:t>
            </a:r>
            <a:r>
              <a:rPr lang="en-US" dirty="0" smtClean="0"/>
              <a:t> </a:t>
            </a:r>
            <a:r>
              <a:rPr lang="en-US" dirty="0" err="1" smtClean="0"/>
              <a:t>preliminar</a:t>
            </a:r>
            <a:r>
              <a:rPr lang="en-US" dirty="0" smtClean="0"/>
              <a:t>. </a:t>
            </a:r>
            <a:r>
              <a:rPr lang="en-US" dirty="0" err="1" smtClean="0"/>
              <a:t>Está</a:t>
            </a:r>
            <a:r>
              <a:rPr lang="en-US" dirty="0" smtClean="0"/>
              <a:t> en </a:t>
            </a:r>
            <a:r>
              <a:rPr lang="en-US" dirty="0" err="1" smtClean="0"/>
              <a:t>proceso</a:t>
            </a:r>
            <a:r>
              <a:rPr lang="en-US" dirty="0" smtClean="0"/>
              <a:t> de </a:t>
            </a:r>
            <a:r>
              <a:rPr lang="en-US" dirty="0" err="1" smtClean="0"/>
              <a:t>revisión</a:t>
            </a:r>
            <a:r>
              <a:rPr lang="en-US" dirty="0" smtClean="0"/>
              <a:t>. Los </a:t>
            </a:r>
            <a:r>
              <a:rPr lang="en-US" dirty="0" err="1" smtClean="0"/>
              <a:t>datos</a:t>
            </a:r>
            <a:r>
              <a:rPr lang="en-US" dirty="0" smtClean="0"/>
              <a:t> </a:t>
            </a:r>
            <a:r>
              <a:rPr lang="en-US" dirty="0" err="1" smtClean="0"/>
              <a:t>incluidos</a:t>
            </a:r>
            <a:r>
              <a:rPr lang="en-US" dirty="0" smtClean="0"/>
              <a:t> en la </a:t>
            </a:r>
            <a:r>
              <a:rPr lang="en-US" dirty="0" err="1" smtClean="0"/>
              <a:t>presentación</a:t>
            </a:r>
            <a:r>
              <a:rPr lang="en-US" dirty="0" smtClean="0"/>
              <a:t> </a:t>
            </a:r>
            <a:r>
              <a:rPr lang="en-US" dirty="0" err="1" smtClean="0"/>
              <a:t>corresponden</a:t>
            </a:r>
            <a:r>
              <a:rPr lang="en-US" dirty="0" smtClean="0"/>
              <a:t> a la </a:t>
            </a:r>
            <a:r>
              <a:rPr lang="en-US" dirty="0" err="1" smtClean="0"/>
              <a:t>versión</a:t>
            </a:r>
            <a:r>
              <a:rPr lang="en-US" dirty="0" smtClean="0"/>
              <a:t> </a:t>
            </a:r>
            <a:r>
              <a:rPr lang="en-US" dirty="0" err="1" smtClean="0"/>
              <a:t>revisada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45244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err="1" smtClean="0"/>
              <a:t>Guión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err="1" smtClean="0"/>
              <a:t>Aspectos</a:t>
            </a:r>
            <a:r>
              <a:rPr lang="en-US" dirty="0" smtClean="0"/>
              <a:t> </a:t>
            </a:r>
            <a:r>
              <a:rPr lang="en-US" dirty="0" err="1" smtClean="0"/>
              <a:t>metodológicos</a:t>
            </a:r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Resultados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FBA11-90B7-3B4A-84E3-62ECD06CF5E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7577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2DCDB"/>
          </a:solidFill>
        </p:spPr>
        <p:txBody>
          <a:bodyPr/>
          <a:lstStyle/>
          <a:p>
            <a:r>
              <a:rPr lang="en-US" b="1" dirty="0" err="1" smtClean="0"/>
              <a:t>Análisis</a:t>
            </a:r>
            <a:r>
              <a:rPr lang="en-US" b="1" dirty="0" smtClean="0"/>
              <a:t> de </a:t>
            </a:r>
            <a:r>
              <a:rPr lang="en-US" b="1" dirty="0" err="1" smtClean="0"/>
              <a:t>incidencia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 parte de un </a:t>
            </a:r>
            <a:r>
              <a:rPr lang="en-US" dirty="0" err="1" smtClean="0"/>
              <a:t>concepto</a:t>
            </a:r>
            <a:r>
              <a:rPr lang="en-US" dirty="0" smtClean="0"/>
              <a:t> de </a:t>
            </a:r>
            <a:r>
              <a:rPr lang="en-US" dirty="0" err="1" smtClean="0"/>
              <a:t>ingreso</a:t>
            </a:r>
            <a:r>
              <a:rPr lang="en-US" dirty="0" smtClean="0"/>
              <a:t> de </a:t>
            </a:r>
            <a:r>
              <a:rPr lang="en-US" dirty="0" err="1" smtClean="0"/>
              <a:t>mercado</a:t>
            </a:r>
            <a:r>
              <a:rPr lang="en-US" dirty="0" smtClean="0"/>
              <a:t> o “pre-fiscal”</a:t>
            </a:r>
            <a:endParaRPr lang="es-ES" dirty="0"/>
          </a:p>
          <a:p>
            <a:r>
              <a:rPr lang="es-ES" dirty="0"/>
              <a:t>S</a:t>
            </a:r>
            <a:r>
              <a:rPr lang="es-ES" dirty="0" smtClean="0"/>
              <a:t>e le restan los impuestos y suman las transferencias para obtener el ingreso después de la acción fiscal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FBA11-90B7-3B4A-84E3-62ECD06CF5E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7972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2DCDB"/>
          </a:solidFill>
        </p:spPr>
        <p:txBody>
          <a:bodyPr/>
          <a:lstStyle/>
          <a:p>
            <a:r>
              <a:rPr lang="en-US" b="1" dirty="0" err="1" smtClean="0"/>
              <a:t>Datos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Micro-</a:t>
            </a:r>
            <a:r>
              <a:rPr lang="en-US" dirty="0" err="1" smtClean="0"/>
              <a:t>datos</a:t>
            </a:r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Encuestas</a:t>
            </a:r>
            <a:r>
              <a:rPr lang="en-US" dirty="0" smtClean="0"/>
              <a:t> de </a:t>
            </a:r>
            <a:r>
              <a:rPr lang="en-US" dirty="0" err="1" smtClean="0"/>
              <a:t>hogares</a:t>
            </a:r>
            <a:r>
              <a:rPr lang="en-US" dirty="0"/>
              <a:t> e</a:t>
            </a:r>
            <a:r>
              <a:rPr lang="en-US" dirty="0" smtClean="0"/>
              <a:t> </a:t>
            </a:r>
            <a:r>
              <a:rPr lang="en-US" dirty="0" err="1" smtClean="0"/>
              <a:t>ingreso-gasto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Argentina, 2009</a:t>
            </a:r>
          </a:p>
          <a:p>
            <a:pPr lvl="1"/>
            <a:r>
              <a:rPr lang="en-US" dirty="0" smtClean="0"/>
              <a:t>Bolivia, 2007 y 2009</a:t>
            </a:r>
          </a:p>
          <a:p>
            <a:pPr lvl="1"/>
            <a:r>
              <a:rPr lang="en-US" dirty="0" smtClean="0"/>
              <a:t>Brazil, 2009</a:t>
            </a:r>
          </a:p>
          <a:p>
            <a:pPr lvl="1"/>
            <a:r>
              <a:rPr lang="en-US" dirty="0" smtClean="0"/>
              <a:t>México, 2008</a:t>
            </a:r>
          </a:p>
          <a:p>
            <a:pPr lvl="1"/>
            <a:r>
              <a:rPr lang="en-US" dirty="0" err="1" smtClean="0"/>
              <a:t>Perú</a:t>
            </a:r>
            <a:r>
              <a:rPr lang="en-US" dirty="0" smtClean="0"/>
              <a:t>, 2009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FBA11-90B7-3B4A-84E3-62ECD06CF5E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7972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590</TotalTime>
  <Words>1224</Words>
  <Application>Microsoft Macintosh PowerPoint</Application>
  <PresentationFormat>On-screen Show (4:3)</PresentationFormat>
  <Paragraphs>167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 Política fiscal, desigualdad y pobreza en Argentina, Bolivia, Brasil, México y Perú  Nora Lustig Tulane University Center for Global Development and Inter-American Dialogue </vt:lpstr>
      <vt:lpstr>Proyecto Compromiso con la Equidad (CEQ)</vt:lpstr>
      <vt:lpstr>Compromiso con la Equidad (CEQ): Países y equipos</vt:lpstr>
      <vt:lpstr>Países y equipos</vt:lpstr>
      <vt:lpstr>Países y equipos</vt:lpstr>
      <vt:lpstr>Referencia</vt:lpstr>
      <vt:lpstr>Guión</vt:lpstr>
      <vt:lpstr>Análisis de incidencia</vt:lpstr>
      <vt:lpstr>Datos</vt:lpstr>
      <vt:lpstr>Método para asignar impuestos y transferencias</vt:lpstr>
      <vt:lpstr>Indicadores</vt:lpstr>
      <vt:lpstr>Curvas de Concentración y definiciones de progresividad y regresividad</vt:lpstr>
      <vt:lpstr>Limitaciones</vt:lpstr>
      <vt:lpstr>Definición de conceptos del ingreso en análisis básico =&gt; pensiones contributivas como parte del ingreso de mercado</vt:lpstr>
      <vt:lpstr>Definición de conceptos del ingreso en análisis de sensibilidad =&gt; pensiones contributivas como transferencias del gobierno</vt:lpstr>
      <vt:lpstr>Conclusiones: LATAM es heterogénea</vt:lpstr>
      <vt:lpstr>PowerPoint Presentation</vt:lpstr>
      <vt:lpstr>Desigualdad: Coef. de Gini para Cada Concepto de Ingreso</vt:lpstr>
      <vt:lpstr>Pobreza: Incidencia para línea internacional de US$2.50/día en PPP</vt:lpstr>
      <vt:lpstr>Conclusiones: Tamaño del estado, redistribución y efectividad</vt:lpstr>
      <vt:lpstr>PowerPoint Presentation</vt:lpstr>
      <vt:lpstr>PowerPoint Presentation</vt:lpstr>
      <vt:lpstr>Conclusiones: 3. Impuestos directos tienen poco efecto redistributivo</vt:lpstr>
      <vt:lpstr>Conclusiones: Transferencias Focalizadas</vt:lpstr>
      <vt:lpstr>PowerPoint Presentation</vt:lpstr>
      <vt:lpstr>PowerPoint Presentation</vt:lpstr>
      <vt:lpstr>Conclusiones: Impuestos Directos e Indirectos</vt:lpstr>
      <vt:lpstr>PowerPoint Presentation</vt:lpstr>
      <vt:lpstr>Fiscal Mobility: Fiscally-induced Upward and Downward Movement (in %). Brazil’09</vt:lpstr>
      <vt:lpstr>PowerPoint Presentation</vt:lpstr>
      <vt:lpstr>La mirada siguiente</vt:lpstr>
      <vt:lpstr>La mirada siguiente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Nora Lustig</dc:creator>
  <cp:lastModifiedBy>Nora Lustig</cp:lastModifiedBy>
  <cp:revision>65</cp:revision>
  <dcterms:created xsi:type="dcterms:W3CDTF">2012-05-02T00:37:04Z</dcterms:created>
  <dcterms:modified xsi:type="dcterms:W3CDTF">2012-05-18T21:16:20Z</dcterms:modified>
</cp:coreProperties>
</file>