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PE" sz="1400"/>
              <a:t>Comparacion de Presupuestos 2015 (En MM de Bs.)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P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Hoja2!$B$31:$B$32</c:f>
              <c:strCache>
                <c:ptCount val="2"/>
                <c:pt idx="0">
                  <c:v>Comparacion de Presupuestos</c:v>
                </c:pt>
                <c:pt idx="1">
                  <c:v>Presupuesto. 2015 (En Millones de Bs.)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Hoja2!$A$33:$A$34</c:f>
              <c:strCache>
                <c:ptCount val="2"/>
                <c:pt idx="0">
                  <c:v>362 Entidades Autonomas</c:v>
                </c:pt>
                <c:pt idx="1">
                  <c:v>32 Empresas Nacionales</c:v>
                </c:pt>
              </c:strCache>
            </c:strRef>
          </c:cat>
          <c:val>
            <c:numRef>
              <c:f>Hoja2!$B$33:$B$34</c:f>
              <c:numCache>
                <c:formatCode>#,##0</c:formatCode>
                <c:ptCount val="2"/>
                <c:pt idx="0">
                  <c:v>51048760800</c:v>
                </c:pt>
                <c:pt idx="1">
                  <c:v>111649251007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26320616"/>
        <c:axId val="226322968"/>
        <c:axId val="0"/>
      </c:bar3DChart>
      <c:catAx>
        <c:axId val="226320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226322968"/>
        <c:crosses val="autoZero"/>
        <c:auto val="1"/>
        <c:lblAlgn val="ctr"/>
        <c:lblOffset val="100"/>
        <c:noMultiLvlLbl val="0"/>
      </c:catAx>
      <c:valAx>
        <c:axId val="226322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226320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1400"/>
              <a:t>Comparacion de Presupuestos  (En MM. de Bs.)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P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Hoja2!$B$49:$B$50</c:f>
              <c:strCache>
                <c:ptCount val="2"/>
                <c:pt idx="0">
                  <c:v>Comparacion de Presupuestos </c:v>
                </c:pt>
                <c:pt idx="1">
                  <c:v>(En Millones de Bs.)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Hoja2!$A$51:$A$58</c:f>
              <c:strCache>
                <c:ptCount val="8"/>
                <c:pt idx="0">
                  <c:v>Gobierno Municipal de Potosi</c:v>
                </c:pt>
                <c:pt idx="1">
                  <c:v>Empresa Boliviana de Almendras y Derivados</c:v>
                </c:pt>
                <c:pt idx="2">
                  <c:v>Universidad San Francisco Xavier de Chuquisaca</c:v>
                </c:pt>
                <c:pt idx="5">
                  <c:v>Empresa Mi Teleferico</c:v>
                </c:pt>
                <c:pt idx="6">
                  <c:v>Gobierno Departamental de Cochabamba</c:v>
                </c:pt>
                <c:pt idx="7">
                  <c:v>Universidad Gabriel Rene Moreno Santa Cruz</c:v>
                </c:pt>
              </c:strCache>
            </c:strRef>
          </c:cat>
          <c:val>
            <c:numRef>
              <c:f>Hoja2!$B$51:$B$58</c:f>
              <c:numCache>
                <c:formatCode>#,##0</c:formatCode>
                <c:ptCount val="8"/>
                <c:pt idx="0">
                  <c:v>562543886</c:v>
                </c:pt>
                <c:pt idx="1">
                  <c:v>629809886</c:v>
                </c:pt>
                <c:pt idx="2">
                  <c:v>558277379</c:v>
                </c:pt>
                <c:pt idx="5">
                  <c:v>1343871684</c:v>
                </c:pt>
                <c:pt idx="6">
                  <c:v>1194644117</c:v>
                </c:pt>
                <c:pt idx="7">
                  <c:v>1324097402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26319440"/>
        <c:axId val="226323752"/>
        <c:axId val="0"/>
      </c:bar3DChart>
      <c:catAx>
        <c:axId val="2263194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226323752"/>
        <c:crosses val="autoZero"/>
        <c:auto val="1"/>
        <c:lblAlgn val="ctr"/>
        <c:lblOffset val="100"/>
        <c:noMultiLvlLbl val="0"/>
      </c:catAx>
      <c:valAx>
        <c:axId val="2263237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226319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341E39-AFE3-4FEB-BE1A-6362984B2429}" type="doc">
      <dgm:prSet loTypeId="urn:microsoft.com/office/officeart/2005/8/layout/hList3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s-PE"/>
        </a:p>
      </dgm:t>
    </dgm:pt>
    <dgm:pt modelId="{019AA550-8112-4526-A1F5-992676F6C952}">
      <dgm:prSet phldrT="[Texto]"/>
      <dgm:spPr/>
      <dgm:t>
        <a:bodyPr/>
        <a:lstStyle/>
        <a:p>
          <a:pPr algn="just"/>
          <a:r>
            <a:rPr lang="es-ES_tradnl" b="1" dirty="0" smtClean="0"/>
            <a:t>Dos Principios Generales para un Pacto Fiscal:</a:t>
          </a:r>
          <a:endParaRPr lang="es-ES" dirty="0" smtClean="0"/>
        </a:p>
        <a:p>
          <a:pPr algn="just"/>
          <a:r>
            <a:rPr lang="es-ES" dirty="0" smtClean="0"/>
            <a:t>Proceso participativo, en el cuál estén, los diferentes niveles de gobierno, también la sociedad civil en sus diferentes formas y representaciones.</a:t>
          </a:r>
        </a:p>
        <a:p>
          <a:pPr algn="just"/>
          <a:r>
            <a:rPr lang="es-ES" dirty="0" smtClean="0"/>
            <a:t>La metodología esté orientada para sobreponer las decisiones técnicas y el bien común, a los intereses particulares o políticos</a:t>
          </a:r>
          <a:endParaRPr lang="es-PE" dirty="0"/>
        </a:p>
      </dgm:t>
    </dgm:pt>
    <dgm:pt modelId="{135C798D-A70D-4719-B171-AF10B8A4B213}" type="parTrans" cxnId="{0461F3CA-0FB3-405C-A482-EF4F61795371}">
      <dgm:prSet/>
      <dgm:spPr/>
      <dgm:t>
        <a:bodyPr/>
        <a:lstStyle/>
        <a:p>
          <a:endParaRPr lang="es-PE"/>
        </a:p>
      </dgm:t>
    </dgm:pt>
    <dgm:pt modelId="{F90F408D-878D-49AC-8A0F-19DA0AF57719}" type="sibTrans" cxnId="{0461F3CA-0FB3-405C-A482-EF4F61795371}">
      <dgm:prSet/>
      <dgm:spPr/>
      <dgm:t>
        <a:bodyPr/>
        <a:lstStyle/>
        <a:p>
          <a:endParaRPr lang="es-PE"/>
        </a:p>
      </dgm:t>
    </dgm:pt>
    <dgm:pt modelId="{EC3E6540-3AEA-42C0-93BA-C7435E336230}">
      <dgm:prSet phldrT="[Texto]"/>
      <dgm:spPr/>
      <dgm:t>
        <a:bodyPr/>
        <a:lstStyle/>
        <a:p>
          <a:pPr algn="just"/>
          <a:r>
            <a:rPr lang="es-ES" dirty="0" smtClean="0"/>
            <a:t>1. Se está entendiendo un pacto fiscal no como una forma de distribución más sensata que la actual, sino como una oportunidad para negociar nuevamente</a:t>
          </a:r>
        </a:p>
        <a:p>
          <a:pPr algn="just"/>
          <a:r>
            <a:rPr lang="es-ES" dirty="0" smtClean="0"/>
            <a:t>2. Para esto es necesario que los gobiernos departamentales cuenten con estatutos autonómicos</a:t>
          </a:r>
        </a:p>
        <a:p>
          <a:pPr algn="just"/>
          <a:endParaRPr lang="es-PE" dirty="0"/>
        </a:p>
      </dgm:t>
    </dgm:pt>
    <dgm:pt modelId="{463B5E75-C2AA-4D45-81FD-63F13C2BB342}" type="parTrans" cxnId="{0A5B270C-4A11-4696-9DE3-A6E3E9D0C880}">
      <dgm:prSet/>
      <dgm:spPr/>
      <dgm:t>
        <a:bodyPr/>
        <a:lstStyle/>
        <a:p>
          <a:endParaRPr lang="es-PE"/>
        </a:p>
      </dgm:t>
    </dgm:pt>
    <dgm:pt modelId="{4B6CDAC4-BF9C-4E10-8616-6B79C0FCA4AD}" type="sibTrans" cxnId="{0A5B270C-4A11-4696-9DE3-A6E3E9D0C880}">
      <dgm:prSet/>
      <dgm:spPr/>
      <dgm:t>
        <a:bodyPr/>
        <a:lstStyle/>
        <a:p>
          <a:endParaRPr lang="es-PE"/>
        </a:p>
      </dgm:t>
    </dgm:pt>
    <dgm:pt modelId="{2F19E1D2-AC39-4BD7-A767-3706041083E5}">
      <dgm:prSet phldrT="[Texto]"/>
      <dgm:spPr/>
      <dgm:t>
        <a:bodyPr/>
        <a:lstStyle/>
        <a:p>
          <a:pPr algn="just"/>
          <a:r>
            <a:rPr lang="es-ES" dirty="0" smtClean="0"/>
            <a:t>3. Informe real del gobierno  sobre  ingresos  recibidos por impuestos directos e indirectos del TGN   tanto  origen  y aplicación</a:t>
          </a:r>
        </a:p>
        <a:p>
          <a:pPr algn="just"/>
          <a:r>
            <a:rPr lang="es-PE" dirty="0" smtClean="0"/>
            <a:t>4. Cuales son las experiencias exitosas en cuanto a pacto Fiscal (Guatemala, Rusia, Polonia, Indonesia, etc.)</a:t>
          </a:r>
          <a:endParaRPr lang="es-PE" dirty="0"/>
        </a:p>
      </dgm:t>
    </dgm:pt>
    <dgm:pt modelId="{7D5E3E26-96F3-4C74-9F7D-0E2A6F6ABE2D}" type="parTrans" cxnId="{C7EA63B5-1F2E-4436-980E-F6361A25D3A1}">
      <dgm:prSet/>
      <dgm:spPr/>
      <dgm:t>
        <a:bodyPr/>
        <a:lstStyle/>
        <a:p>
          <a:endParaRPr lang="es-PE"/>
        </a:p>
      </dgm:t>
    </dgm:pt>
    <dgm:pt modelId="{C012A9EF-01CF-43A2-91E2-5F69B3882C51}" type="sibTrans" cxnId="{C7EA63B5-1F2E-4436-980E-F6361A25D3A1}">
      <dgm:prSet/>
      <dgm:spPr/>
      <dgm:t>
        <a:bodyPr/>
        <a:lstStyle/>
        <a:p>
          <a:endParaRPr lang="es-PE"/>
        </a:p>
      </dgm:t>
    </dgm:pt>
    <dgm:pt modelId="{CCD75A8E-CAED-4A6E-A79E-128D10C1CA24}">
      <dgm:prSet phldrT="[Texto]"/>
      <dgm:spPr/>
      <dgm:t>
        <a:bodyPr/>
        <a:lstStyle/>
        <a:p>
          <a:pPr algn="just"/>
          <a:r>
            <a:rPr lang="es-PE" dirty="0" smtClean="0"/>
            <a:t>5. La pregunta es estamos preparados para el pacto fiscal </a:t>
          </a:r>
          <a:r>
            <a:rPr lang="es-PE" dirty="0" smtClean="0"/>
            <a:t>tanto </a:t>
          </a:r>
          <a:r>
            <a:rPr lang="es-PE" dirty="0" smtClean="0"/>
            <a:t>regiones, sociedad civil como Gobierno</a:t>
          </a:r>
          <a:r>
            <a:rPr lang="es-PE" dirty="0" smtClean="0"/>
            <a:t>?(dialogo nacional sobre políticas publicas 2000)</a:t>
          </a:r>
          <a:endParaRPr lang="es-PE" dirty="0" smtClean="0"/>
        </a:p>
      </dgm:t>
    </dgm:pt>
    <dgm:pt modelId="{D5E5C86D-5CF3-4A4F-B327-6A597B401D6E}" type="parTrans" cxnId="{45B67B3A-8C85-46A7-BA1B-32784C42AD57}">
      <dgm:prSet/>
      <dgm:spPr/>
      <dgm:t>
        <a:bodyPr/>
        <a:lstStyle/>
        <a:p>
          <a:endParaRPr lang="es-PE"/>
        </a:p>
      </dgm:t>
    </dgm:pt>
    <dgm:pt modelId="{54221119-8CF2-4135-B376-3D4ED9F414C0}" type="sibTrans" cxnId="{45B67B3A-8C85-46A7-BA1B-32784C42AD57}">
      <dgm:prSet/>
      <dgm:spPr/>
      <dgm:t>
        <a:bodyPr/>
        <a:lstStyle/>
        <a:p>
          <a:endParaRPr lang="es-PE"/>
        </a:p>
      </dgm:t>
    </dgm:pt>
    <dgm:pt modelId="{BA9EF2FE-F71B-437D-85E1-D5DA815F2836}" type="pres">
      <dgm:prSet presAssocID="{39341E39-AFE3-4FEB-BE1A-6362984B242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DF3FCC4F-1ECC-429C-B71B-4670EBDE9E4E}" type="pres">
      <dgm:prSet presAssocID="{019AA550-8112-4526-A1F5-992676F6C952}" presName="roof" presStyleLbl="dkBgShp" presStyleIdx="0" presStyleCnt="2"/>
      <dgm:spPr/>
      <dgm:t>
        <a:bodyPr/>
        <a:lstStyle/>
        <a:p>
          <a:endParaRPr lang="es-PE"/>
        </a:p>
      </dgm:t>
    </dgm:pt>
    <dgm:pt modelId="{6826DC4C-A48A-4E36-8E57-F6798947D8C3}" type="pres">
      <dgm:prSet presAssocID="{019AA550-8112-4526-A1F5-992676F6C952}" presName="pillars" presStyleCnt="0"/>
      <dgm:spPr/>
    </dgm:pt>
    <dgm:pt modelId="{947F8EB9-14CE-43D7-BD18-0DFDE7C6C007}" type="pres">
      <dgm:prSet presAssocID="{019AA550-8112-4526-A1F5-992676F6C952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CA9C2C6A-EB82-4AB8-AAE6-5C10B68F4B26}" type="pres">
      <dgm:prSet presAssocID="{2F19E1D2-AC39-4BD7-A767-3706041083E5}" presName="pillarX" presStyleLbl="node1" presStyleIdx="1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2B01B52B-BF5D-4997-8D58-BEF95BE1AD7F}" type="pres">
      <dgm:prSet presAssocID="{CCD75A8E-CAED-4A6E-A79E-128D10C1CA24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B2834E99-9777-4242-913F-DA31C6F79251}" type="pres">
      <dgm:prSet presAssocID="{019AA550-8112-4526-A1F5-992676F6C952}" presName="base" presStyleLbl="dkBgShp" presStyleIdx="1" presStyleCnt="2"/>
      <dgm:spPr/>
    </dgm:pt>
  </dgm:ptLst>
  <dgm:cxnLst>
    <dgm:cxn modelId="{0A5B270C-4A11-4696-9DE3-A6E3E9D0C880}" srcId="{019AA550-8112-4526-A1F5-992676F6C952}" destId="{EC3E6540-3AEA-42C0-93BA-C7435E336230}" srcOrd="0" destOrd="0" parTransId="{463B5E75-C2AA-4D45-81FD-63F13C2BB342}" sibTransId="{4B6CDAC4-BF9C-4E10-8616-6B79C0FCA4AD}"/>
    <dgm:cxn modelId="{C7EA63B5-1F2E-4436-980E-F6361A25D3A1}" srcId="{019AA550-8112-4526-A1F5-992676F6C952}" destId="{2F19E1D2-AC39-4BD7-A767-3706041083E5}" srcOrd="1" destOrd="0" parTransId="{7D5E3E26-96F3-4C74-9F7D-0E2A6F6ABE2D}" sibTransId="{C012A9EF-01CF-43A2-91E2-5F69B3882C51}"/>
    <dgm:cxn modelId="{45B67B3A-8C85-46A7-BA1B-32784C42AD57}" srcId="{019AA550-8112-4526-A1F5-992676F6C952}" destId="{CCD75A8E-CAED-4A6E-A79E-128D10C1CA24}" srcOrd="2" destOrd="0" parTransId="{D5E5C86D-5CF3-4A4F-B327-6A597B401D6E}" sibTransId="{54221119-8CF2-4135-B376-3D4ED9F414C0}"/>
    <dgm:cxn modelId="{220CD1BF-247C-45FD-91C7-FFD953A0A210}" type="presOf" srcId="{39341E39-AFE3-4FEB-BE1A-6362984B2429}" destId="{BA9EF2FE-F71B-437D-85E1-D5DA815F2836}" srcOrd="0" destOrd="0" presId="urn:microsoft.com/office/officeart/2005/8/layout/hList3"/>
    <dgm:cxn modelId="{0461F3CA-0FB3-405C-A482-EF4F61795371}" srcId="{39341E39-AFE3-4FEB-BE1A-6362984B2429}" destId="{019AA550-8112-4526-A1F5-992676F6C952}" srcOrd="0" destOrd="0" parTransId="{135C798D-A70D-4719-B171-AF10B8A4B213}" sibTransId="{F90F408D-878D-49AC-8A0F-19DA0AF57719}"/>
    <dgm:cxn modelId="{D530E2B5-33A1-4C73-B6BC-066745F089F0}" type="presOf" srcId="{2F19E1D2-AC39-4BD7-A767-3706041083E5}" destId="{CA9C2C6A-EB82-4AB8-AAE6-5C10B68F4B26}" srcOrd="0" destOrd="0" presId="urn:microsoft.com/office/officeart/2005/8/layout/hList3"/>
    <dgm:cxn modelId="{AD13F5EC-5F73-4D16-BCA1-C77C2BE446A8}" type="presOf" srcId="{EC3E6540-3AEA-42C0-93BA-C7435E336230}" destId="{947F8EB9-14CE-43D7-BD18-0DFDE7C6C007}" srcOrd="0" destOrd="0" presId="urn:microsoft.com/office/officeart/2005/8/layout/hList3"/>
    <dgm:cxn modelId="{9A80328E-FD8A-4984-BC7D-E05602DB9DF0}" type="presOf" srcId="{CCD75A8E-CAED-4A6E-A79E-128D10C1CA24}" destId="{2B01B52B-BF5D-4997-8D58-BEF95BE1AD7F}" srcOrd="0" destOrd="0" presId="urn:microsoft.com/office/officeart/2005/8/layout/hList3"/>
    <dgm:cxn modelId="{B95C6547-C2B0-4D96-8A25-ED201DA296BE}" type="presOf" srcId="{019AA550-8112-4526-A1F5-992676F6C952}" destId="{DF3FCC4F-1ECC-429C-B71B-4670EBDE9E4E}" srcOrd="0" destOrd="0" presId="urn:microsoft.com/office/officeart/2005/8/layout/hList3"/>
    <dgm:cxn modelId="{594BA90A-C7EE-41C4-8002-F401AC999946}" type="presParOf" srcId="{BA9EF2FE-F71B-437D-85E1-D5DA815F2836}" destId="{DF3FCC4F-1ECC-429C-B71B-4670EBDE9E4E}" srcOrd="0" destOrd="0" presId="urn:microsoft.com/office/officeart/2005/8/layout/hList3"/>
    <dgm:cxn modelId="{F3206CEA-501E-4C9C-B042-8D0947A4CABC}" type="presParOf" srcId="{BA9EF2FE-F71B-437D-85E1-D5DA815F2836}" destId="{6826DC4C-A48A-4E36-8E57-F6798947D8C3}" srcOrd="1" destOrd="0" presId="urn:microsoft.com/office/officeart/2005/8/layout/hList3"/>
    <dgm:cxn modelId="{94519085-063C-44A9-874C-EE94DB9CA3AE}" type="presParOf" srcId="{6826DC4C-A48A-4E36-8E57-F6798947D8C3}" destId="{947F8EB9-14CE-43D7-BD18-0DFDE7C6C007}" srcOrd="0" destOrd="0" presId="urn:microsoft.com/office/officeart/2005/8/layout/hList3"/>
    <dgm:cxn modelId="{087C9538-E83A-436D-91AA-38D2FE6B6DDB}" type="presParOf" srcId="{6826DC4C-A48A-4E36-8E57-F6798947D8C3}" destId="{CA9C2C6A-EB82-4AB8-AAE6-5C10B68F4B26}" srcOrd="1" destOrd="0" presId="urn:microsoft.com/office/officeart/2005/8/layout/hList3"/>
    <dgm:cxn modelId="{617D3005-E243-4768-A1E3-20C74EB0ECC1}" type="presParOf" srcId="{6826DC4C-A48A-4E36-8E57-F6798947D8C3}" destId="{2B01B52B-BF5D-4997-8D58-BEF95BE1AD7F}" srcOrd="2" destOrd="0" presId="urn:microsoft.com/office/officeart/2005/8/layout/hList3"/>
    <dgm:cxn modelId="{373524BB-B7E1-4839-BAE4-9E54405126C5}" type="presParOf" srcId="{BA9EF2FE-F71B-437D-85E1-D5DA815F2836}" destId="{B2834E99-9777-4242-913F-DA31C6F79251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AB1609-E0A0-436D-A208-D25F739605B8}" type="doc">
      <dgm:prSet loTypeId="urn:microsoft.com/office/officeart/2005/8/layout/hList3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s-PE"/>
        </a:p>
      </dgm:t>
    </dgm:pt>
    <dgm:pt modelId="{3D2EE590-18A2-4400-9F19-4F3AC975AC57}">
      <dgm:prSet phldrT="[Texto]"/>
      <dgm:spPr/>
      <dgm:t>
        <a:bodyPr/>
        <a:lstStyle/>
        <a:p>
          <a:r>
            <a:rPr lang="es-PE" dirty="0" smtClean="0"/>
            <a:t>Conclusiones  </a:t>
          </a:r>
          <a:endParaRPr lang="es-PE" dirty="0"/>
        </a:p>
      </dgm:t>
    </dgm:pt>
    <dgm:pt modelId="{DA5CF3FD-522C-48EE-859C-56EA01575C98}" type="parTrans" cxnId="{507B90AF-72F5-4EF0-B251-E28D53636EEA}">
      <dgm:prSet/>
      <dgm:spPr/>
      <dgm:t>
        <a:bodyPr/>
        <a:lstStyle/>
        <a:p>
          <a:endParaRPr lang="es-PE"/>
        </a:p>
      </dgm:t>
    </dgm:pt>
    <dgm:pt modelId="{AE1B0D6A-1A1C-4BD2-ABB6-EFAC0109E301}" type="sibTrans" cxnId="{507B90AF-72F5-4EF0-B251-E28D53636EEA}">
      <dgm:prSet/>
      <dgm:spPr/>
      <dgm:t>
        <a:bodyPr/>
        <a:lstStyle/>
        <a:p>
          <a:endParaRPr lang="es-PE"/>
        </a:p>
      </dgm:t>
    </dgm:pt>
    <dgm:pt modelId="{57007A38-5123-470F-903F-BB96BE6E7A88}">
      <dgm:prSet phldrT="[Texto]"/>
      <dgm:spPr/>
      <dgm:t>
        <a:bodyPr/>
        <a:lstStyle/>
        <a:p>
          <a:pPr algn="just"/>
          <a:r>
            <a:rPr lang="es-ES" dirty="0" smtClean="0"/>
            <a:t>1. El impacto en los presupuestos de los municipios, (GAD) y Universidades es alto en comparación de la afectación al TGN en la redistribución de la coparticipación tributaria</a:t>
          </a:r>
          <a:endParaRPr lang="es-PE" dirty="0"/>
        </a:p>
      </dgm:t>
    </dgm:pt>
    <dgm:pt modelId="{F4546B5B-0383-480F-A486-DDB2F6502DBF}" type="parTrans" cxnId="{23CA9ADF-8C67-4976-BE22-8D1C23503688}">
      <dgm:prSet/>
      <dgm:spPr/>
      <dgm:t>
        <a:bodyPr/>
        <a:lstStyle/>
        <a:p>
          <a:endParaRPr lang="es-PE"/>
        </a:p>
      </dgm:t>
    </dgm:pt>
    <dgm:pt modelId="{09F5F291-A062-496B-9BCE-0F198762A9F8}" type="sibTrans" cxnId="{23CA9ADF-8C67-4976-BE22-8D1C23503688}">
      <dgm:prSet/>
      <dgm:spPr/>
      <dgm:t>
        <a:bodyPr/>
        <a:lstStyle/>
        <a:p>
          <a:endParaRPr lang="es-PE"/>
        </a:p>
      </dgm:t>
    </dgm:pt>
    <dgm:pt modelId="{F0D14AEE-349A-472C-A543-C98278C72FED}">
      <dgm:prSet phldrT="[Texto]"/>
      <dgm:spPr/>
      <dgm:t>
        <a:bodyPr/>
        <a:lstStyle/>
        <a:p>
          <a:pPr algn="just"/>
          <a:r>
            <a:rPr lang="es-PE" dirty="0" smtClean="0"/>
            <a:t>2. La interrogante esta en la participación de la sociedad civil como actor consultivo o su participación será vinculante? Y que nivel de profundidad tendrá el Pacto Fiscal?</a:t>
          </a:r>
          <a:endParaRPr lang="es-PE" dirty="0"/>
        </a:p>
      </dgm:t>
    </dgm:pt>
    <dgm:pt modelId="{B6BACB31-88D3-4C12-BADF-6AA2224A394A}" type="parTrans" cxnId="{8C0CFAB8-658D-4121-9459-F386DFA1FD11}">
      <dgm:prSet/>
      <dgm:spPr/>
      <dgm:t>
        <a:bodyPr/>
        <a:lstStyle/>
        <a:p>
          <a:endParaRPr lang="es-PE"/>
        </a:p>
      </dgm:t>
    </dgm:pt>
    <dgm:pt modelId="{BFDC65DB-CDCE-42F6-A60C-B915FC2F233E}" type="sibTrans" cxnId="{8C0CFAB8-658D-4121-9459-F386DFA1FD11}">
      <dgm:prSet/>
      <dgm:spPr/>
      <dgm:t>
        <a:bodyPr/>
        <a:lstStyle/>
        <a:p>
          <a:endParaRPr lang="es-PE"/>
        </a:p>
      </dgm:t>
    </dgm:pt>
    <dgm:pt modelId="{A80E69F6-062A-4913-B82A-462E5C9EEF6C}">
      <dgm:prSet phldrT="[Texto]"/>
      <dgm:spPr/>
      <dgm:t>
        <a:bodyPr/>
        <a:lstStyle/>
        <a:p>
          <a:pPr algn="just"/>
          <a:r>
            <a:rPr lang="es-PE" dirty="0" smtClean="0"/>
            <a:t>3. El sistema Universitario esta fuera de todo el proceso.</a:t>
          </a:r>
        </a:p>
        <a:p>
          <a:pPr algn="just"/>
          <a:r>
            <a:rPr lang="es-PE" dirty="0" smtClean="0"/>
            <a:t>4. La participación de las entidades del Gobierno en la renta, están definidas en leyes nacionales no en la CPE solo regalías (no se debería abrir)</a:t>
          </a:r>
          <a:endParaRPr lang="es-PE" dirty="0"/>
        </a:p>
      </dgm:t>
    </dgm:pt>
    <dgm:pt modelId="{23CE07C4-3097-4C63-9B0E-639ADECB45F0}" type="parTrans" cxnId="{B712827E-1805-432E-A122-EA2052014CC4}">
      <dgm:prSet/>
      <dgm:spPr/>
      <dgm:t>
        <a:bodyPr/>
        <a:lstStyle/>
        <a:p>
          <a:endParaRPr lang="es-PE"/>
        </a:p>
      </dgm:t>
    </dgm:pt>
    <dgm:pt modelId="{31FC51E3-EEFF-42ED-BA62-F7994FA796C5}" type="sibTrans" cxnId="{B712827E-1805-432E-A122-EA2052014CC4}">
      <dgm:prSet/>
      <dgm:spPr/>
      <dgm:t>
        <a:bodyPr/>
        <a:lstStyle/>
        <a:p>
          <a:endParaRPr lang="es-PE"/>
        </a:p>
      </dgm:t>
    </dgm:pt>
    <dgm:pt modelId="{3FBAFB67-439A-475A-9520-97ADDC6B9F46}" type="pres">
      <dgm:prSet presAssocID="{06AB1609-E0A0-436D-A208-D25F739605B8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B612DE40-EEDE-47B0-8C04-40F315787A98}" type="pres">
      <dgm:prSet presAssocID="{3D2EE590-18A2-4400-9F19-4F3AC975AC57}" presName="roof" presStyleLbl="dkBgShp" presStyleIdx="0" presStyleCnt="2" custLinFactNeighborX="0" custLinFactNeighborY="-1328"/>
      <dgm:spPr/>
      <dgm:t>
        <a:bodyPr/>
        <a:lstStyle/>
        <a:p>
          <a:endParaRPr lang="es-PE"/>
        </a:p>
      </dgm:t>
    </dgm:pt>
    <dgm:pt modelId="{73A69EB0-B0C9-4F09-862E-C32E4042AA9D}" type="pres">
      <dgm:prSet presAssocID="{3D2EE590-18A2-4400-9F19-4F3AC975AC57}" presName="pillars" presStyleCnt="0"/>
      <dgm:spPr/>
    </dgm:pt>
    <dgm:pt modelId="{756ABFC2-4526-4794-832E-2C7CB711C793}" type="pres">
      <dgm:prSet presAssocID="{3D2EE590-18A2-4400-9F19-4F3AC975AC57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66E1BEA5-10BA-4AD1-83E8-7EA05719B961}" type="pres">
      <dgm:prSet presAssocID="{F0D14AEE-349A-472C-A543-C98278C72FED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79475C89-92DA-428F-9433-C1015BFED6F4}" type="pres">
      <dgm:prSet presAssocID="{A80E69F6-062A-4913-B82A-462E5C9EEF6C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B84247AA-2859-4B4C-9CB1-8A770C1067E5}" type="pres">
      <dgm:prSet presAssocID="{3D2EE590-18A2-4400-9F19-4F3AC975AC57}" presName="base" presStyleLbl="dkBgShp" presStyleIdx="1" presStyleCnt="2"/>
      <dgm:spPr/>
    </dgm:pt>
  </dgm:ptLst>
  <dgm:cxnLst>
    <dgm:cxn modelId="{CE2E0212-388E-49FE-86CF-49884D003582}" type="presOf" srcId="{57007A38-5123-470F-903F-BB96BE6E7A88}" destId="{756ABFC2-4526-4794-832E-2C7CB711C793}" srcOrd="0" destOrd="0" presId="urn:microsoft.com/office/officeart/2005/8/layout/hList3"/>
    <dgm:cxn modelId="{601718B4-216C-49E7-BFEE-AEF98065D5B4}" type="presOf" srcId="{F0D14AEE-349A-472C-A543-C98278C72FED}" destId="{66E1BEA5-10BA-4AD1-83E8-7EA05719B961}" srcOrd="0" destOrd="0" presId="urn:microsoft.com/office/officeart/2005/8/layout/hList3"/>
    <dgm:cxn modelId="{8C0CFAB8-658D-4121-9459-F386DFA1FD11}" srcId="{3D2EE590-18A2-4400-9F19-4F3AC975AC57}" destId="{F0D14AEE-349A-472C-A543-C98278C72FED}" srcOrd="1" destOrd="0" parTransId="{B6BACB31-88D3-4C12-BADF-6AA2224A394A}" sibTransId="{BFDC65DB-CDCE-42F6-A60C-B915FC2F233E}"/>
    <dgm:cxn modelId="{4FE351EC-DC0F-4D35-A515-6AA2E7AFA1D8}" type="presOf" srcId="{06AB1609-E0A0-436D-A208-D25F739605B8}" destId="{3FBAFB67-439A-475A-9520-97ADDC6B9F46}" srcOrd="0" destOrd="0" presId="urn:microsoft.com/office/officeart/2005/8/layout/hList3"/>
    <dgm:cxn modelId="{23CA9ADF-8C67-4976-BE22-8D1C23503688}" srcId="{3D2EE590-18A2-4400-9F19-4F3AC975AC57}" destId="{57007A38-5123-470F-903F-BB96BE6E7A88}" srcOrd="0" destOrd="0" parTransId="{F4546B5B-0383-480F-A486-DDB2F6502DBF}" sibTransId="{09F5F291-A062-496B-9BCE-0F198762A9F8}"/>
    <dgm:cxn modelId="{507B90AF-72F5-4EF0-B251-E28D53636EEA}" srcId="{06AB1609-E0A0-436D-A208-D25F739605B8}" destId="{3D2EE590-18A2-4400-9F19-4F3AC975AC57}" srcOrd="0" destOrd="0" parTransId="{DA5CF3FD-522C-48EE-859C-56EA01575C98}" sibTransId="{AE1B0D6A-1A1C-4BD2-ABB6-EFAC0109E301}"/>
    <dgm:cxn modelId="{C9E36961-E1C9-4BAA-9618-0D2196EFA919}" type="presOf" srcId="{A80E69F6-062A-4913-B82A-462E5C9EEF6C}" destId="{79475C89-92DA-428F-9433-C1015BFED6F4}" srcOrd="0" destOrd="0" presId="urn:microsoft.com/office/officeart/2005/8/layout/hList3"/>
    <dgm:cxn modelId="{B712827E-1805-432E-A122-EA2052014CC4}" srcId="{3D2EE590-18A2-4400-9F19-4F3AC975AC57}" destId="{A80E69F6-062A-4913-B82A-462E5C9EEF6C}" srcOrd="2" destOrd="0" parTransId="{23CE07C4-3097-4C63-9B0E-639ADECB45F0}" sibTransId="{31FC51E3-EEFF-42ED-BA62-F7994FA796C5}"/>
    <dgm:cxn modelId="{1D36AD93-FB85-4E52-B7DB-FA2C959CB688}" type="presOf" srcId="{3D2EE590-18A2-4400-9F19-4F3AC975AC57}" destId="{B612DE40-EEDE-47B0-8C04-40F315787A98}" srcOrd="0" destOrd="0" presId="urn:microsoft.com/office/officeart/2005/8/layout/hList3"/>
    <dgm:cxn modelId="{71BB9AFF-1FE4-4048-8F53-0B8AF52F5D61}" type="presParOf" srcId="{3FBAFB67-439A-475A-9520-97ADDC6B9F46}" destId="{B612DE40-EEDE-47B0-8C04-40F315787A98}" srcOrd="0" destOrd="0" presId="urn:microsoft.com/office/officeart/2005/8/layout/hList3"/>
    <dgm:cxn modelId="{1F878B67-5EDC-4197-8C4E-9DB728BCEA54}" type="presParOf" srcId="{3FBAFB67-439A-475A-9520-97ADDC6B9F46}" destId="{73A69EB0-B0C9-4F09-862E-C32E4042AA9D}" srcOrd="1" destOrd="0" presId="urn:microsoft.com/office/officeart/2005/8/layout/hList3"/>
    <dgm:cxn modelId="{865DCF06-6289-4F78-B628-E61FF04B5577}" type="presParOf" srcId="{73A69EB0-B0C9-4F09-862E-C32E4042AA9D}" destId="{756ABFC2-4526-4794-832E-2C7CB711C793}" srcOrd="0" destOrd="0" presId="urn:microsoft.com/office/officeart/2005/8/layout/hList3"/>
    <dgm:cxn modelId="{B04A9872-93EF-425D-A215-BF597A516F15}" type="presParOf" srcId="{73A69EB0-B0C9-4F09-862E-C32E4042AA9D}" destId="{66E1BEA5-10BA-4AD1-83E8-7EA05719B961}" srcOrd="1" destOrd="0" presId="urn:microsoft.com/office/officeart/2005/8/layout/hList3"/>
    <dgm:cxn modelId="{857E9282-1FE6-4B18-86B7-CAC10AA124C8}" type="presParOf" srcId="{73A69EB0-B0C9-4F09-862E-C32E4042AA9D}" destId="{79475C89-92DA-428F-9433-C1015BFED6F4}" srcOrd="2" destOrd="0" presId="urn:microsoft.com/office/officeart/2005/8/layout/hList3"/>
    <dgm:cxn modelId="{BA84FF79-0B9F-4D8F-B16F-2EE112E36245}" type="presParOf" srcId="{3FBAFB67-439A-475A-9520-97ADDC6B9F46}" destId="{B84247AA-2859-4B4C-9CB1-8A770C1067E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FCC4F-1ECC-429C-B71B-4670EBDE9E4E}">
      <dsp:nvSpPr>
        <dsp:cNvPr id="0" name=""/>
        <dsp:cNvSpPr/>
      </dsp:nvSpPr>
      <dsp:spPr>
        <a:xfrm>
          <a:off x="0" y="0"/>
          <a:ext cx="11614508" cy="164163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b="1" kern="1200" dirty="0" smtClean="0"/>
            <a:t>Dos Principios Generales para un Pacto Fiscal:</a:t>
          </a:r>
          <a:endParaRPr lang="es-ES" sz="1800" kern="1200" dirty="0" smtClean="0"/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Proceso participativo, en el cuál estén, los diferentes niveles de gobierno, también la sociedad civil en sus diferentes formas y representaciones.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La metodología esté orientada para sobreponer las decisiones técnicas y el bien común, a los intereses particulares o políticos</a:t>
          </a:r>
          <a:endParaRPr lang="es-PE" sz="1800" kern="1200" dirty="0"/>
        </a:p>
      </dsp:txBody>
      <dsp:txXfrm>
        <a:off x="0" y="0"/>
        <a:ext cx="11614508" cy="1641633"/>
      </dsp:txXfrm>
    </dsp:sp>
    <dsp:sp modelId="{947F8EB9-14CE-43D7-BD18-0DFDE7C6C007}">
      <dsp:nvSpPr>
        <dsp:cNvPr id="0" name=""/>
        <dsp:cNvSpPr/>
      </dsp:nvSpPr>
      <dsp:spPr>
        <a:xfrm>
          <a:off x="5671" y="1641633"/>
          <a:ext cx="3867721" cy="34474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1. Se está entendiendo un pacto fiscal no como una forma de distribución más sensata que la actual, sino como una oportunidad para negociar nuevamente</a:t>
          </a:r>
        </a:p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2. Para esto es necesario que los gobiernos departamentales cuenten con estatutos autonómicos</a:t>
          </a:r>
        </a:p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1900" kern="1200" dirty="0"/>
        </a:p>
      </dsp:txBody>
      <dsp:txXfrm>
        <a:off x="5671" y="1641633"/>
        <a:ext cx="3867721" cy="3447430"/>
      </dsp:txXfrm>
    </dsp:sp>
    <dsp:sp modelId="{CA9C2C6A-EB82-4AB8-AAE6-5C10B68F4B26}">
      <dsp:nvSpPr>
        <dsp:cNvPr id="0" name=""/>
        <dsp:cNvSpPr/>
      </dsp:nvSpPr>
      <dsp:spPr>
        <a:xfrm>
          <a:off x="3873393" y="1641633"/>
          <a:ext cx="3867721" cy="34474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3. Informe real del gobierno  sobre  ingresos  recibidos por impuestos directos e indirectos del TGN   tanto  origen  y aplicación</a:t>
          </a:r>
        </a:p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900" kern="1200" dirty="0" smtClean="0"/>
            <a:t>4. Cuales son las experiencias exitosas en cuanto a pacto Fiscal (Guatemala, Rusia, Polonia, Indonesia, etc.)</a:t>
          </a:r>
          <a:endParaRPr lang="es-PE" sz="1900" kern="1200" dirty="0"/>
        </a:p>
      </dsp:txBody>
      <dsp:txXfrm>
        <a:off x="3873393" y="1641633"/>
        <a:ext cx="3867721" cy="3447430"/>
      </dsp:txXfrm>
    </dsp:sp>
    <dsp:sp modelId="{2B01B52B-BF5D-4997-8D58-BEF95BE1AD7F}">
      <dsp:nvSpPr>
        <dsp:cNvPr id="0" name=""/>
        <dsp:cNvSpPr/>
      </dsp:nvSpPr>
      <dsp:spPr>
        <a:xfrm>
          <a:off x="7741114" y="1641633"/>
          <a:ext cx="3867721" cy="34474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900" kern="1200" dirty="0" smtClean="0"/>
            <a:t>5. La pregunta es estamos preparados para el pacto fiscal </a:t>
          </a:r>
          <a:r>
            <a:rPr lang="es-PE" sz="1900" kern="1200" dirty="0" smtClean="0"/>
            <a:t>tanto </a:t>
          </a:r>
          <a:r>
            <a:rPr lang="es-PE" sz="1900" kern="1200" dirty="0" smtClean="0"/>
            <a:t>regiones, sociedad civil como Gobierno</a:t>
          </a:r>
          <a:r>
            <a:rPr lang="es-PE" sz="1900" kern="1200" dirty="0" smtClean="0"/>
            <a:t>?(dialogo nacional sobre políticas publicas 2000)</a:t>
          </a:r>
          <a:endParaRPr lang="es-PE" sz="1900" kern="1200" dirty="0" smtClean="0"/>
        </a:p>
      </dsp:txBody>
      <dsp:txXfrm>
        <a:off x="7741114" y="1641633"/>
        <a:ext cx="3867721" cy="3447430"/>
      </dsp:txXfrm>
    </dsp:sp>
    <dsp:sp modelId="{B2834E99-9777-4242-913F-DA31C6F79251}">
      <dsp:nvSpPr>
        <dsp:cNvPr id="0" name=""/>
        <dsp:cNvSpPr/>
      </dsp:nvSpPr>
      <dsp:spPr>
        <a:xfrm>
          <a:off x="0" y="5089064"/>
          <a:ext cx="11614508" cy="38304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12DE40-EEDE-47B0-8C04-40F315787A98}">
      <dsp:nvSpPr>
        <dsp:cNvPr id="0" name=""/>
        <dsp:cNvSpPr/>
      </dsp:nvSpPr>
      <dsp:spPr>
        <a:xfrm>
          <a:off x="0" y="0"/>
          <a:ext cx="10996612" cy="96964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4400" kern="1200" dirty="0" smtClean="0"/>
            <a:t>Conclusiones  </a:t>
          </a:r>
          <a:endParaRPr lang="es-PE" sz="4400" kern="1200" dirty="0"/>
        </a:p>
      </dsp:txBody>
      <dsp:txXfrm>
        <a:off x="0" y="0"/>
        <a:ext cx="10996612" cy="969645"/>
      </dsp:txXfrm>
    </dsp:sp>
    <dsp:sp modelId="{756ABFC2-4526-4794-832E-2C7CB711C793}">
      <dsp:nvSpPr>
        <dsp:cNvPr id="0" name=""/>
        <dsp:cNvSpPr/>
      </dsp:nvSpPr>
      <dsp:spPr>
        <a:xfrm>
          <a:off x="5369" y="969645"/>
          <a:ext cx="3661957" cy="20362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1. El impacto en los presupuestos de los municipios, (GAD) y Universidades es alto en comparación de la afectación al TGN en la redistribución de la coparticipación tributaria</a:t>
          </a:r>
          <a:endParaRPr lang="es-PE" sz="1800" kern="1200" dirty="0"/>
        </a:p>
      </dsp:txBody>
      <dsp:txXfrm>
        <a:off x="5369" y="969645"/>
        <a:ext cx="3661957" cy="2036254"/>
      </dsp:txXfrm>
    </dsp:sp>
    <dsp:sp modelId="{66E1BEA5-10BA-4AD1-83E8-7EA05719B961}">
      <dsp:nvSpPr>
        <dsp:cNvPr id="0" name=""/>
        <dsp:cNvSpPr/>
      </dsp:nvSpPr>
      <dsp:spPr>
        <a:xfrm>
          <a:off x="3667327" y="969645"/>
          <a:ext cx="3661957" cy="20362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800" kern="1200" dirty="0" smtClean="0"/>
            <a:t>2. La interrogante esta en la participación de la sociedad civil como actor consultivo o su participación será vinculante? Y que nivel de profundidad tendrá el Pacto Fiscal?</a:t>
          </a:r>
          <a:endParaRPr lang="es-PE" sz="1800" kern="1200" dirty="0"/>
        </a:p>
      </dsp:txBody>
      <dsp:txXfrm>
        <a:off x="3667327" y="969645"/>
        <a:ext cx="3661957" cy="2036254"/>
      </dsp:txXfrm>
    </dsp:sp>
    <dsp:sp modelId="{79475C89-92DA-428F-9433-C1015BFED6F4}">
      <dsp:nvSpPr>
        <dsp:cNvPr id="0" name=""/>
        <dsp:cNvSpPr/>
      </dsp:nvSpPr>
      <dsp:spPr>
        <a:xfrm>
          <a:off x="7329284" y="969645"/>
          <a:ext cx="3661957" cy="20362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800" kern="1200" dirty="0" smtClean="0"/>
            <a:t>3. El sistema Universitario esta fuera de todo el proceso.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800" kern="1200" dirty="0" smtClean="0"/>
            <a:t>4. La participación de las entidades del Gobierno en la renta, están definidas en leyes nacionales no en la CPE solo regalías (no se debería abrir)</a:t>
          </a:r>
          <a:endParaRPr lang="es-PE" sz="1800" kern="1200" dirty="0"/>
        </a:p>
      </dsp:txBody>
      <dsp:txXfrm>
        <a:off x="7329284" y="969645"/>
        <a:ext cx="3661957" cy="2036254"/>
      </dsp:txXfrm>
    </dsp:sp>
    <dsp:sp modelId="{B84247AA-2859-4B4C-9CB1-8A770C1067E5}">
      <dsp:nvSpPr>
        <dsp:cNvPr id="0" name=""/>
        <dsp:cNvSpPr/>
      </dsp:nvSpPr>
      <dsp:spPr>
        <a:xfrm>
          <a:off x="0" y="3005899"/>
          <a:ext cx="10996612" cy="22625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71887-42BA-4E17-A500-9464B595AB7D}" type="datetimeFigureOut">
              <a:rPr lang="es-PE" smtClean="0"/>
              <a:t>27/09/2016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C0B9D-E046-4B00-9B8F-A919D6EEEB4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89002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71887-42BA-4E17-A500-9464B595AB7D}" type="datetimeFigureOut">
              <a:rPr lang="es-PE" smtClean="0"/>
              <a:t>27/09/2016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C0B9D-E046-4B00-9B8F-A919D6EEEB4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47176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71887-42BA-4E17-A500-9464B595AB7D}" type="datetimeFigureOut">
              <a:rPr lang="es-PE" smtClean="0"/>
              <a:t>27/09/2016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C0B9D-E046-4B00-9B8F-A919D6EEEB4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88841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71887-42BA-4E17-A500-9464B595AB7D}" type="datetimeFigureOut">
              <a:rPr lang="es-PE" smtClean="0"/>
              <a:t>27/09/2016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C0B9D-E046-4B00-9B8F-A919D6EEEB49}" type="slidenum">
              <a:rPr lang="es-PE" smtClean="0"/>
              <a:t>‹Nº›</a:t>
            </a:fld>
            <a:endParaRPr lang="es-PE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6952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71887-42BA-4E17-A500-9464B595AB7D}" type="datetimeFigureOut">
              <a:rPr lang="es-PE" smtClean="0"/>
              <a:t>27/09/2016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C0B9D-E046-4B00-9B8F-A919D6EEEB4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25018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71887-42BA-4E17-A500-9464B595AB7D}" type="datetimeFigureOut">
              <a:rPr lang="es-PE" smtClean="0"/>
              <a:t>27/09/2016</a:t>
            </a:fld>
            <a:endParaRPr lang="es-P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C0B9D-E046-4B00-9B8F-A919D6EEEB4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084058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71887-42BA-4E17-A500-9464B595AB7D}" type="datetimeFigureOut">
              <a:rPr lang="es-PE" smtClean="0"/>
              <a:t>27/09/2016</a:t>
            </a:fld>
            <a:endParaRPr lang="es-P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C0B9D-E046-4B00-9B8F-A919D6EEEB4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945215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71887-42BA-4E17-A500-9464B595AB7D}" type="datetimeFigureOut">
              <a:rPr lang="es-PE" smtClean="0"/>
              <a:t>27/09/2016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C0B9D-E046-4B00-9B8F-A919D6EEEB4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769760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71887-42BA-4E17-A500-9464B595AB7D}" type="datetimeFigureOut">
              <a:rPr lang="es-PE" smtClean="0"/>
              <a:t>27/09/2016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C0B9D-E046-4B00-9B8F-A919D6EEEB4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4380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71887-42BA-4E17-A500-9464B595AB7D}" type="datetimeFigureOut">
              <a:rPr lang="es-PE" smtClean="0"/>
              <a:t>27/09/2016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C0B9D-E046-4B00-9B8F-A919D6EEEB4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45617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71887-42BA-4E17-A500-9464B595AB7D}" type="datetimeFigureOut">
              <a:rPr lang="es-PE" smtClean="0"/>
              <a:t>27/09/2016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C0B9D-E046-4B00-9B8F-A919D6EEEB4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33402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71887-42BA-4E17-A500-9464B595AB7D}" type="datetimeFigureOut">
              <a:rPr lang="es-PE" smtClean="0"/>
              <a:t>27/09/2016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C0B9D-E046-4B00-9B8F-A919D6EEEB4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69323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71887-42BA-4E17-A500-9464B595AB7D}" type="datetimeFigureOut">
              <a:rPr lang="es-PE" smtClean="0"/>
              <a:t>27/09/2016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C0B9D-E046-4B00-9B8F-A919D6EEEB4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3896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71887-42BA-4E17-A500-9464B595AB7D}" type="datetimeFigureOut">
              <a:rPr lang="es-PE" smtClean="0"/>
              <a:t>27/09/2016</a:t>
            </a:fld>
            <a:endParaRPr lang="es-P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C0B9D-E046-4B00-9B8F-A919D6EEEB4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22566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71887-42BA-4E17-A500-9464B595AB7D}" type="datetimeFigureOut">
              <a:rPr lang="es-PE" smtClean="0"/>
              <a:t>27/09/2016</a:t>
            </a:fld>
            <a:endParaRPr lang="es-P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C0B9D-E046-4B00-9B8F-A919D6EEEB4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79747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71887-42BA-4E17-A500-9464B595AB7D}" type="datetimeFigureOut">
              <a:rPr lang="es-PE" smtClean="0"/>
              <a:t>27/09/2016</a:t>
            </a:fld>
            <a:endParaRPr lang="es-P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C0B9D-E046-4B00-9B8F-A919D6EEEB4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4045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71887-42BA-4E17-A500-9464B595AB7D}" type="datetimeFigureOut">
              <a:rPr lang="es-PE" smtClean="0"/>
              <a:t>27/09/2016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C0B9D-E046-4B00-9B8F-A919D6EEEB4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3729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F171887-42BA-4E17-A500-9464B595AB7D}" type="datetimeFigureOut">
              <a:rPr lang="es-PE" smtClean="0"/>
              <a:t>27/09/2016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C0B9D-E046-4B00-9B8F-A919D6EEEB4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44590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  <p:sldLayoutId id="2147483784" r:id="rId13"/>
    <p:sldLayoutId id="2147483785" r:id="rId14"/>
    <p:sldLayoutId id="2147483786" r:id="rId15"/>
    <p:sldLayoutId id="2147483787" r:id="rId16"/>
    <p:sldLayoutId id="214748378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chart" Target="../charts/char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98382" y="156504"/>
            <a:ext cx="9404723" cy="603350"/>
          </a:xfrm>
        </p:spPr>
        <p:txBody>
          <a:bodyPr/>
          <a:lstStyle/>
          <a:p>
            <a:r>
              <a:rPr lang="es-ES_tradnl" sz="3600" b="1" dirty="0"/>
              <a:t>PACTO FISCAL UNA MIRADA GLOBAL </a:t>
            </a:r>
            <a:r>
              <a:rPr lang="es-PE" dirty="0"/>
              <a:t/>
            </a:r>
            <a:br>
              <a:rPr lang="es-PE" dirty="0"/>
            </a:br>
            <a:endParaRPr lang="es-PE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985203"/>
              </p:ext>
            </p:extLst>
          </p:nvPr>
        </p:nvGraphicFramePr>
        <p:xfrm>
          <a:off x="298450" y="1211263"/>
          <a:ext cx="11614508" cy="5472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891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0505711"/>
              </p:ext>
            </p:extLst>
          </p:nvPr>
        </p:nvGraphicFramePr>
        <p:xfrm>
          <a:off x="1094706" y="888643"/>
          <a:ext cx="8603086" cy="274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3747"/>
                <a:gridCol w="1862284"/>
                <a:gridCol w="1151928"/>
                <a:gridCol w="2721178"/>
                <a:gridCol w="1153949"/>
              </a:tblGrid>
              <a:tr h="11756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Niveles de Gobierno</a:t>
                      </a:r>
                      <a:endParaRPr lang="es-PE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Competencias  CPE</a:t>
                      </a:r>
                      <a:endParaRPr lang="es-PE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En %</a:t>
                      </a:r>
                      <a:endParaRPr lang="es-PE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Asignación Presupuestaria</a:t>
                      </a:r>
                      <a:endParaRPr lang="es-PE" sz="1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PE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En %</a:t>
                      </a:r>
                      <a:endParaRPr lang="es-PE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837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Nivel Central</a:t>
                      </a:r>
                      <a:endParaRPr lang="es-PE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83</a:t>
                      </a:r>
                      <a:endParaRPr lang="es-PE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44,86%</a:t>
                      </a:r>
                      <a:endParaRPr lang="es-PE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255,409 Millones de Bs.</a:t>
                      </a:r>
                      <a:endParaRPr lang="es-PE" sz="1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PE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86%</a:t>
                      </a:r>
                      <a:endParaRPr lang="es-PE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837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Niveles Autonómicos</a:t>
                      </a:r>
                      <a:endParaRPr lang="es-PE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102</a:t>
                      </a:r>
                      <a:endParaRPr lang="es-PE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55.14%</a:t>
                      </a:r>
                      <a:endParaRPr lang="es-PE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45,146 Millones de Bs.</a:t>
                      </a:r>
                      <a:endParaRPr lang="es-PE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14%</a:t>
                      </a:r>
                      <a:endParaRPr lang="es-PE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0153" y="77273"/>
            <a:ext cx="576164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Competencias Vs. Asignación Presupuestaria</a:t>
            </a:r>
            <a:endParaRPr kumimoji="0" lang="es-P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P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4051325241"/>
              </p:ext>
            </p:extLst>
          </p:nvPr>
        </p:nvGraphicFramePr>
        <p:xfrm>
          <a:off x="1129181" y="3721994"/>
          <a:ext cx="8529973" cy="2936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205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772897" cy="2638212"/>
          </a:xfrm>
        </p:spPr>
        <p:txBody>
          <a:bodyPr/>
          <a:lstStyle/>
          <a:p>
            <a:endParaRPr lang="es-PE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5915082"/>
              </p:ext>
            </p:extLst>
          </p:nvPr>
        </p:nvGraphicFramePr>
        <p:xfrm>
          <a:off x="646111" y="3625850"/>
          <a:ext cx="10996612" cy="3232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3672378865"/>
              </p:ext>
            </p:extLst>
          </p:nvPr>
        </p:nvGraphicFramePr>
        <p:xfrm>
          <a:off x="646110" y="0"/>
          <a:ext cx="9772898" cy="3541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61541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cdc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FF0000"/>
      </a:accent1>
      <a:accent2>
        <a:srgbClr val="00B050"/>
      </a:accent2>
      <a:accent3>
        <a:srgbClr val="FFFFFF"/>
      </a:accent3>
      <a:accent4>
        <a:srgbClr val="F2F2F2"/>
      </a:accent4>
      <a:accent5>
        <a:srgbClr val="73FFB5"/>
      </a:accent5>
      <a:accent6>
        <a:srgbClr val="FF0000"/>
      </a:accent6>
      <a:hlink>
        <a:srgbClr val="00CE60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803</TotalTime>
  <Words>334</Words>
  <Application>Microsoft Office PowerPoint</Application>
  <PresentationFormat>Panorámica</PresentationFormat>
  <Paragraphs>34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Times New Roman</vt:lpstr>
      <vt:lpstr>Wingdings 3</vt:lpstr>
      <vt:lpstr>Ion</vt:lpstr>
      <vt:lpstr>PACTO FISCAL UNA MIRADA GLOBAL 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PACTO FISCAL UNA MIRADA GLOBAL</dc:title>
  <dc:creator>uajms1</dc:creator>
  <cp:lastModifiedBy>uajms1</cp:lastModifiedBy>
  <cp:revision>26</cp:revision>
  <dcterms:created xsi:type="dcterms:W3CDTF">2016-09-25T16:48:50Z</dcterms:created>
  <dcterms:modified xsi:type="dcterms:W3CDTF">2016-09-27T18:45:42Z</dcterms:modified>
</cp:coreProperties>
</file>