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295" r:id="rId4"/>
    <p:sldId id="296" r:id="rId5"/>
    <p:sldId id="277" r:id="rId6"/>
    <p:sldId id="279" r:id="rId7"/>
    <p:sldId id="281" r:id="rId8"/>
    <p:sldId id="304" r:id="rId9"/>
    <p:sldId id="285" r:id="rId10"/>
    <p:sldId id="272" r:id="rId11"/>
    <p:sldId id="301" r:id="rId12"/>
    <p:sldId id="302" r:id="rId13"/>
    <p:sldId id="274" r:id="rId14"/>
    <p:sldId id="287" r:id="rId15"/>
    <p:sldId id="283" r:id="rId16"/>
    <p:sldId id="297" r:id="rId17"/>
    <p:sldId id="298" r:id="rId18"/>
    <p:sldId id="299" r:id="rId19"/>
    <p:sldId id="300" r:id="rId20"/>
    <p:sldId id="289" r:id="rId21"/>
    <p:sldId id="286" r:id="rId22"/>
    <p:sldId id="306" r:id="rId23"/>
    <p:sldId id="308" r:id="rId24"/>
    <p:sldId id="259" r:id="rId25"/>
    <p:sldId id="261" r:id="rId26"/>
    <p:sldId id="264" r:id="rId27"/>
    <p:sldId id="263" r:id="rId28"/>
    <p:sldId id="309" r:id="rId29"/>
    <p:sldId id="310" r:id="rId30"/>
    <p:sldId id="311" r:id="rId31"/>
    <p:sldId id="313" r:id="rId32"/>
    <p:sldId id="312" r:id="rId33"/>
    <p:sldId id="315" r:id="rId34"/>
    <p:sldId id="31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DB6F-07EF-429E-86A9-B857B3B7764D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CACF-0E04-42A0-A09D-D946A581C3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DE8A-F832-412B-B87C-797ED9D36B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DE8A-F832-412B-B87C-797ED9D36B9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DE8A-F832-412B-B87C-797ED9D36B9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CACF-0E04-42A0-A09D-D946A581C3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BBF5-3C21-42AC-9693-5A804D24623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B24D0-692D-4BA4-8562-9C3FEB9C20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929354"/>
          </a:xfrm>
        </p:spPr>
        <p:txBody>
          <a:bodyPr>
            <a:normAutofit fontScale="90000"/>
          </a:bodyPr>
          <a:lstStyle/>
          <a:p>
            <a:r>
              <a:rPr lang="es-ES_tradnl" sz="5300" b="1" dirty="0" smtClean="0"/>
              <a:t/>
            </a:r>
            <a:br>
              <a:rPr lang="es-ES_tradnl" sz="5300" b="1" dirty="0" smtClean="0"/>
            </a:br>
            <a:r>
              <a:rPr lang="es-ES_tradnl" sz="5300" b="1" dirty="0" smtClean="0"/>
              <a:t>La industrialización del litio</a:t>
            </a:r>
            <a:br>
              <a:rPr lang="es-ES_tradnl" sz="5300" b="1" dirty="0" smtClean="0"/>
            </a:br>
            <a:r>
              <a:rPr lang="es-ES_tradnl" sz="5300" b="1" dirty="0" smtClean="0"/>
              <a:t>en el Salar de Uyuni: </a:t>
            </a:r>
            <a:br>
              <a:rPr lang="es-ES_tradnl" sz="5300" b="1" dirty="0" smtClean="0"/>
            </a:br>
            <a:r>
              <a:rPr lang="es-ES_tradnl" sz="5300" b="1" dirty="0" smtClean="0"/>
              <a:t>Riesgos ambientales</a:t>
            </a:r>
            <a:br>
              <a:rPr lang="es-ES_tradnl" sz="5300" b="1" dirty="0" smtClean="0"/>
            </a:br>
            <a:r>
              <a:rPr lang="es-ES_tradnl" b="1" dirty="0"/>
              <a:t/>
            </a:r>
            <a:br>
              <a:rPr lang="es-ES_tradnl" b="1" dirty="0"/>
            </a:br>
            <a:r>
              <a:rPr lang="es-ES_tradnl" sz="3600" b="1" dirty="0" smtClean="0"/>
              <a:t>Ricardo Calla Ortega</a:t>
            </a:r>
            <a:br>
              <a:rPr lang="es-ES_tradnl" sz="3600" b="1" dirty="0" smtClean="0"/>
            </a:br>
            <a:r>
              <a:rPr lang="es-ES_tradnl" sz="3600" b="1" dirty="0" smtClean="0"/>
              <a:t>Sociología/Antropología</a:t>
            </a:r>
            <a:br>
              <a:rPr lang="es-ES_tradnl" sz="3600" b="1" dirty="0" smtClean="0"/>
            </a:br>
            <a:r>
              <a:rPr lang="es-ES_tradnl" sz="3600" b="1" dirty="0" smtClean="0"/>
              <a:t>Medioambiental</a:t>
            </a:r>
            <a:br>
              <a:rPr lang="es-ES_tradnl" sz="3600" b="1" dirty="0" smtClean="0"/>
            </a:br>
            <a:r>
              <a:rPr lang="es-ES_tradnl" b="1" smtClean="0"/>
              <a:t/>
            </a:r>
            <a:br>
              <a:rPr lang="es-ES_tradnl" b="1" smtClean="0"/>
            </a:br>
            <a:r>
              <a:rPr lang="es-ES_tradnl" sz="3100" b="1" smtClean="0"/>
              <a:t>CEDLA</a:t>
            </a:r>
            <a:br>
              <a:rPr lang="es-ES_tradnl" sz="3100" b="1" smtClean="0"/>
            </a:br>
            <a:r>
              <a:rPr lang="es-ES_tradnl" sz="3100" b="1" smtClean="0"/>
              <a:t>2014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714348" y="857232"/>
            <a:ext cx="7559675" cy="35719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BO" sz="3600" b="1" dirty="0"/>
              <a:t>Se consideran rentables a aquellos yacimientos salinos que contienen entre 300 a 600 mg de Litio por litro de salmuera.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2463" y="1000108"/>
            <a:ext cx="7559675" cy="44291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BO" sz="3200" b="1" dirty="0" smtClean="0"/>
              <a:t>Varios </a:t>
            </a:r>
            <a:r>
              <a:rPr lang="es-BO" sz="3200" b="1" dirty="0"/>
              <a:t>salares de Bolivia, Chile y Argentina </a:t>
            </a:r>
            <a:r>
              <a:rPr lang="es-BO" sz="3200" b="1" dirty="0" smtClean="0"/>
              <a:t>superan </a:t>
            </a:r>
            <a:r>
              <a:rPr lang="es-BO" sz="3200" b="1" dirty="0"/>
              <a:t>este rango mínimo y se convierten en </a:t>
            </a:r>
            <a:r>
              <a:rPr lang="es-BO" sz="3200" b="1" dirty="0" smtClean="0"/>
              <a:t> </a:t>
            </a:r>
            <a:r>
              <a:rPr lang="es-BO" sz="3200" b="1" dirty="0"/>
              <a:t>adecuados para su explotación.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42910" y="1643050"/>
            <a:ext cx="7559675" cy="37147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BO" sz="3200" b="1" dirty="0"/>
              <a:t>Por esta razón y por las grandes cantidades de litio presente en estos salares</a:t>
            </a:r>
            <a:r>
              <a:rPr lang="es-BO" sz="3200" b="1" dirty="0" smtClean="0"/>
              <a:t>,  la subregión Atacama-</a:t>
            </a:r>
            <a:r>
              <a:rPr lang="es-BO" sz="3200" b="1" dirty="0" err="1" smtClean="0"/>
              <a:t>Lípez</a:t>
            </a:r>
            <a:r>
              <a:rPr lang="es-BO" sz="3200" b="1" dirty="0" smtClean="0"/>
              <a:t>  </a:t>
            </a:r>
            <a:r>
              <a:rPr lang="es-BO" sz="3200" b="1" dirty="0"/>
              <a:t>se ha venido a denominar </a:t>
            </a:r>
            <a:r>
              <a:rPr lang="es-BO" sz="4000" b="1" dirty="0"/>
              <a:t>el Triangulo del Litio.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A1EA7-0DDA-499D-A587-CE78A317F2B7}" type="slidenum">
              <a:rPr lang="es-ES"/>
              <a:pPr>
                <a:defRPr/>
              </a:pPr>
              <a:t>13</a:t>
            </a:fld>
            <a:endParaRPr lang="es-ES"/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331913" y="188913"/>
            <a:ext cx="5892800" cy="6480175"/>
            <a:chOff x="1331913" y="188913"/>
            <a:chExt cx="5893152" cy="6480175"/>
          </a:xfrm>
        </p:grpSpPr>
        <p:pic>
          <p:nvPicPr>
            <p:cNvPr id="17415" name="Picture 3" descr="triangulo del liti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1913" y="188913"/>
              <a:ext cx="5893152" cy="648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1513199" y="244948"/>
              <a:ext cx="2279154" cy="3000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900" b="1">
                  <a:latin typeface="Calibri" pitchFamily="34" charset="0"/>
                  <a:cs typeface="Arial" charset="0"/>
                </a:rPr>
                <a:t>TRIANGULO DEL LITIO</a:t>
              </a: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4957763" y="339725"/>
            <a:ext cx="1285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Arial" charset="0"/>
                <a:cs typeface="Arial" charset="0"/>
              </a:rPr>
              <a:t>SALAR DE UYUNI</a:t>
            </a: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4203700" y="4106863"/>
            <a:ext cx="906463" cy="385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 DE ATACAMA</a:t>
            </a: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5789613" y="6357938"/>
            <a:ext cx="1662112" cy="241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HOMBRE MUERTO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Reservas mundiales de litio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•</a:t>
            </a:r>
            <a:r>
              <a:rPr lang="es-ES_tradnl" b="1" dirty="0"/>
              <a:t>Bolivia: 100 millones TM (Uyuni-</a:t>
            </a:r>
            <a:r>
              <a:rPr lang="es-ES_tradnl" b="1" dirty="0" err="1"/>
              <a:t>Coipasa</a:t>
            </a:r>
            <a:r>
              <a:rPr lang="es-ES_tradnl" b="1" dirty="0"/>
              <a:t> y otros) </a:t>
            </a:r>
            <a:endParaRPr lang="en-US" dirty="0"/>
          </a:p>
          <a:p>
            <a:r>
              <a:rPr lang="es-ES_tradnl" dirty="0"/>
              <a:t>•</a:t>
            </a:r>
            <a:r>
              <a:rPr lang="es-ES_tradnl" b="1" dirty="0"/>
              <a:t>Chile: 30 millones TM (Atacama) </a:t>
            </a:r>
            <a:endParaRPr lang="en-US" dirty="0"/>
          </a:p>
          <a:p>
            <a:r>
              <a:rPr lang="es-ES_tradnl" dirty="0"/>
              <a:t>•</a:t>
            </a:r>
            <a:r>
              <a:rPr lang="es-ES_tradnl" b="1" dirty="0"/>
              <a:t>China: 3 millones TM (</a:t>
            </a:r>
            <a:r>
              <a:rPr lang="es-ES_tradnl" b="1" dirty="0" err="1"/>
              <a:t>Taijinar</a:t>
            </a:r>
            <a:r>
              <a:rPr lang="es-ES_tradnl" b="1" dirty="0"/>
              <a:t>-Zabuye y otros) </a:t>
            </a:r>
            <a:endParaRPr lang="en-US" dirty="0"/>
          </a:p>
          <a:p>
            <a:r>
              <a:rPr lang="es-ES_tradnl" dirty="0"/>
              <a:t>•</a:t>
            </a:r>
            <a:r>
              <a:rPr lang="es-ES_tradnl" b="1" dirty="0"/>
              <a:t>Argentina: 2 millones TM (Hombre Muerto- Rincón y otros) </a:t>
            </a:r>
            <a:endParaRPr lang="en-US" dirty="0"/>
          </a:p>
          <a:p>
            <a:r>
              <a:rPr lang="es-ES_tradnl" dirty="0"/>
              <a:t>•</a:t>
            </a:r>
            <a:r>
              <a:rPr lang="es-ES_tradnl" b="1" dirty="0"/>
              <a:t>Resto : 7 millones TM </a:t>
            </a:r>
            <a:endParaRPr lang="en-US" dirty="0"/>
          </a:p>
          <a:p>
            <a:r>
              <a:rPr lang="es-ES_tradnl" b="1" dirty="0"/>
              <a:t> </a:t>
            </a:r>
            <a:endParaRPr lang="en-US" dirty="0"/>
          </a:p>
          <a:p>
            <a:r>
              <a:rPr lang="es-ES_tradnl" b="1" i="1" dirty="0"/>
              <a:t>Bolivia tiene al menos el 70% de la reserva mundial de litio.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C7BB-858C-4718-94EB-43F790D260F0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93688"/>
            <a:ext cx="72009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2051050" y="260350"/>
            <a:ext cx="1441450" cy="231775"/>
            <a:chOff x="2051720" y="260648"/>
            <a:chExt cx="1440160" cy="230832"/>
          </a:xfrm>
        </p:grpSpPr>
        <p:sp>
          <p:nvSpPr>
            <p:cNvPr id="18437" name="1 CuadroTexto"/>
            <p:cNvSpPr txBox="1">
              <a:spLocks noChangeArrowheads="1"/>
            </p:cNvSpPr>
            <p:nvPr/>
          </p:nvSpPr>
          <p:spPr bwMode="auto">
            <a:xfrm>
              <a:off x="2051720" y="260648"/>
              <a:ext cx="1080120" cy="230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900" b="1"/>
                <a:t>530 Li2CO3</a:t>
              </a:r>
            </a:p>
          </p:txBody>
        </p:sp>
        <p:sp>
          <p:nvSpPr>
            <p:cNvPr id="18438" name="4 CuadroTexto"/>
            <p:cNvSpPr txBox="1">
              <a:spLocks noChangeArrowheads="1"/>
            </p:cNvSpPr>
            <p:nvPr/>
          </p:nvSpPr>
          <p:spPr bwMode="auto">
            <a:xfrm>
              <a:off x="2843808" y="260648"/>
              <a:ext cx="648072" cy="230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900" b="1"/>
                <a:t>(100 Li)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CHILE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SQM (Sociedad Química y Minera de Chile S.A.) </a:t>
            </a:r>
            <a:r>
              <a:rPr lang="es-ES_tradnl" dirty="0" smtClean="0"/>
              <a:t>explota del Salar de Atacama, aproximadamente el 65% de la producción de carbonato de litio procedente de Chile y aproximadamente el 31% de la producción mundial de Litio. </a:t>
            </a:r>
            <a:r>
              <a:rPr lang="es-ES_tradnl" b="1" dirty="0" err="1" smtClean="0"/>
              <a:t>Chementall</a:t>
            </a:r>
            <a:r>
              <a:rPr lang="es-ES_tradnl" b="1" dirty="0" smtClean="0"/>
              <a:t> </a:t>
            </a:r>
            <a:r>
              <a:rPr lang="es-ES_tradnl" dirty="0" smtClean="0"/>
              <a:t>explota también del Salar de Atacama y participa de la producción mundial de Litio con aproximadamente el 19%. El grupo Internacional </a:t>
            </a:r>
            <a:r>
              <a:rPr lang="es-ES_tradnl" dirty="0" err="1" smtClean="0"/>
              <a:t>Chemetall</a:t>
            </a:r>
            <a:r>
              <a:rPr lang="es-ES_tradnl" dirty="0" smtClean="0"/>
              <a:t> opera en Chile a través de la </a:t>
            </a:r>
            <a:r>
              <a:rPr lang="es-ES_tradnl" b="1" dirty="0" smtClean="0"/>
              <a:t>Sociedad Chilena del Litio (SCL). </a:t>
            </a:r>
            <a:endParaRPr lang="en-US" dirty="0" smtClean="0"/>
          </a:p>
          <a:p>
            <a:r>
              <a:rPr lang="es-ES_tradnl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ARGENTINA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b="1" dirty="0" smtClean="0"/>
              <a:t> </a:t>
            </a:r>
            <a:endParaRPr lang="en-US" dirty="0" smtClean="0"/>
          </a:p>
          <a:p>
            <a:r>
              <a:rPr lang="es-ES_tradnl" b="1" dirty="0" smtClean="0"/>
              <a:t>FMC </a:t>
            </a:r>
            <a:r>
              <a:rPr lang="es-ES_tradnl" b="1" dirty="0" err="1" smtClean="0"/>
              <a:t>Lithium</a:t>
            </a:r>
            <a:r>
              <a:rPr lang="es-ES_tradnl" b="1" dirty="0" smtClean="0"/>
              <a:t> (</a:t>
            </a:r>
            <a:r>
              <a:rPr lang="es-ES_tradnl" b="1" dirty="0" err="1" smtClean="0"/>
              <a:t>Foote</a:t>
            </a:r>
            <a:r>
              <a:rPr lang="es-ES_tradnl" b="1" dirty="0" smtClean="0"/>
              <a:t> Mineral </a:t>
            </a:r>
            <a:r>
              <a:rPr lang="es-ES_tradnl" b="1" dirty="0" err="1" smtClean="0"/>
              <a:t>Company</a:t>
            </a:r>
            <a:r>
              <a:rPr lang="es-ES_tradnl" b="1" dirty="0" smtClean="0"/>
              <a:t>) </a:t>
            </a:r>
            <a:r>
              <a:rPr lang="es-ES_tradnl" dirty="0" smtClean="0"/>
              <a:t>ex LITHCO es el único productor de Litio en el Salar del Hombre Muerto en Argentina. Es responsable de aproximadamente el 20% de la producción mundial.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CHINA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 </a:t>
            </a:r>
            <a:endParaRPr lang="en-US" dirty="0" smtClean="0"/>
          </a:p>
          <a:p>
            <a:r>
              <a:rPr lang="es-ES_tradnl" b="1" dirty="0" smtClean="0"/>
              <a:t>CITIC </a:t>
            </a:r>
            <a:r>
              <a:rPr lang="es-ES_tradnl" dirty="0" smtClean="0"/>
              <a:t>es una subsidiaria de CITIC </a:t>
            </a:r>
            <a:r>
              <a:rPr lang="es-ES_tradnl" dirty="0" err="1" smtClean="0"/>
              <a:t>Guoan</a:t>
            </a:r>
            <a:r>
              <a:rPr lang="es-ES_tradnl" dirty="0" smtClean="0"/>
              <a:t>, que controla los salares con mayor potencial de producción de Litio en China.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BOLIVIA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COMIBOL (Corporación Minera de Bolivia). Su Gerencia Nacional de Recursos </a:t>
            </a:r>
            <a:r>
              <a:rPr lang="es-ES_tradnl" dirty="0" err="1" smtClean="0"/>
              <a:t>Evaporíticos</a:t>
            </a:r>
            <a:r>
              <a:rPr lang="es-ES_tradnl" dirty="0" smtClean="0"/>
              <a:t> (GNRE) desarrolla  los proyectos de explotación industrial de Litio en los Salares de Uyuni y de </a:t>
            </a:r>
            <a:r>
              <a:rPr lang="es-ES_tradnl" dirty="0" err="1" smtClean="0"/>
              <a:t>Coipasa</a:t>
            </a:r>
            <a:r>
              <a:rPr lang="es-ES_tradnl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00726"/>
          </a:xfrm>
        </p:spPr>
        <p:txBody>
          <a:bodyPr>
            <a:normAutofit fontScale="92500"/>
          </a:bodyPr>
          <a:lstStyle/>
          <a:p>
            <a:r>
              <a:rPr lang="es-ES_tradnl" b="1" dirty="0" smtClean="0"/>
              <a:t>El Litio es el más ligero de todos los elementos sólidos y el tercero más liviano de la naturaleza después del Hidrógeno y del Helio </a:t>
            </a:r>
            <a:endParaRPr lang="en-US" dirty="0" smtClean="0"/>
          </a:p>
          <a:p>
            <a:r>
              <a:rPr lang="es-ES_tradnl" b="1" dirty="0" smtClean="0"/>
              <a:t> Es altamente reactivo con el aire y el agua, por lo que no se encuentra Litio en forma libre en la naturaleza </a:t>
            </a:r>
            <a:endParaRPr lang="en-US" dirty="0" smtClean="0"/>
          </a:p>
          <a:p>
            <a:r>
              <a:rPr lang="es-ES_tradnl" b="1" dirty="0" smtClean="0"/>
              <a:t>Se comercializa en el mercado internacional principalmente bajo la forma de CARBONATO DE LITIO (</a:t>
            </a:r>
            <a:r>
              <a:rPr lang="es-ES_tradnl" b="1" dirty="0" smtClean="0"/>
              <a:t>Li2CO3) </a:t>
            </a:r>
            <a:r>
              <a:rPr lang="es-ES_tradnl" b="1" dirty="0" smtClean="0"/>
              <a:t>y tiene en la actualidad un precio que fluctúa entre 5 a 7 dólares por kilogramo.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A1EA7-0DDA-499D-A587-CE78A317F2B7}" type="slidenum">
              <a:rPr lang="es-ES"/>
              <a:pPr>
                <a:defRPr/>
              </a:pPr>
              <a:t>20</a:t>
            </a:fld>
            <a:endParaRPr lang="es-ES"/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331913" y="188913"/>
            <a:ext cx="5892800" cy="6480175"/>
            <a:chOff x="1331913" y="188913"/>
            <a:chExt cx="5893152" cy="6480175"/>
          </a:xfrm>
        </p:grpSpPr>
        <p:pic>
          <p:nvPicPr>
            <p:cNvPr id="17415" name="Picture 3" descr="triangulo del liti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1913" y="188913"/>
              <a:ext cx="5893152" cy="648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 Box 4"/>
            <p:cNvSpPr txBox="1">
              <a:spLocks noChangeArrowheads="1"/>
            </p:cNvSpPr>
            <p:nvPr/>
          </p:nvSpPr>
          <p:spPr bwMode="auto">
            <a:xfrm>
              <a:off x="1513199" y="244948"/>
              <a:ext cx="2279154" cy="3000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900" b="1">
                  <a:latin typeface="Calibri" pitchFamily="34" charset="0"/>
                  <a:cs typeface="Arial" charset="0"/>
                </a:rPr>
                <a:t>TRIANGULO DEL LITIO</a:t>
              </a: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4957763" y="339725"/>
            <a:ext cx="1285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latin typeface="Arial" charset="0"/>
                <a:cs typeface="Arial" charset="0"/>
              </a:rPr>
              <a:t>SALAR DE UYUNI</a:t>
            </a: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4203700" y="4106863"/>
            <a:ext cx="906463" cy="385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 DE ATACAMA</a:t>
            </a: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5789613" y="6357938"/>
            <a:ext cx="1662112" cy="241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HOMBRE MUERTO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428892"/>
          </a:xfrm>
        </p:spPr>
        <p:txBody>
          <a:bodyPr/>
          <a:lstStyle/>
          <a:p>
            <a:r>
              <a:rPr lang="es-ES_tradnl" b="1" dirty="0" smtClean="0"/>
              <a:t>El salar de Uyuni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upload.wikimedia.org/wikipedia/commons/thumb/2/23/Puna.PNG/250px-Puna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4500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58204" cy="142876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Altiplano Bolivia - Perú</a:t>
            </a:r>
            <a:endParaRPr lang="en-US" sz="3600" dirty="0"/>
          </a:p>
        </p:txBody>
      </p:sp>
      <p:pic>
        <p:nvPicPr>
          <p:cNvPr id="4" name="3 Marcador de contenido" descr="https://encrypted-tbn0.gstatic.com/images?q=tbn:ANd9GcSV33bg8WyfnJgzleYpxr9wRX1iDYgaQJ-iSmnqNbWwWQ3lHPPY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85794"/>
            <a:ext cx="5786477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3175" y="0"/>
            <a:ext cx="9137650" cy="6858000"/>
            <a:chOff x="3175" y="0"/>
            <a:chExt cx="9137650" cy="6858000"/>
          </a:xfrm>
        </p:grpSpPr>
        <p:pic>
          <p:nvPicPr>
            <p:cNvPr id="3075" name="11 Imagen" descr="MAP_IMAG_COIPASA_UYUNI_POOPO.bmp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12 CuadroTexto"/>
            <p:cNvSpPr txBox="1">
              <a:spLocks noChangeArrowheads="1"/>
            </p:cNvSpPr>
            <p:nvPr/>
          </p:nvSpPr>
          <p:spPr bwMode="auto">
            <a:xfrm>
              <a:off x="2500313" y="3071813"/>
              <a:ext cx="2286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SALAR DE COIPASA</a:t>
              </a:r>
            </a:p>
          </p:txBody>
        </p:sp>
        <p:sp>
          <p:nvSpPr>
            <p:cNvPr id="3077" name="13 CuadroTexto"/>
            <p:cNvSpPr txBox="1">
              <a:spLocks noChangeArrowheads="1"/>
            </p:cNvSpPr>
            <p:nvPr/>
          </p:nvSpPr>
          <p:spPr bwMode="auto">
            <a:xfrm>
              <a:off x="3929063" y="4643438"/>
              <a:ext cx="2143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SALAR DE UYUNI</a:t>
              </a:r>
            </a:p>
          </p:txBody>
        </p:sp>
        <p:sp>
          <p:nvSpPr>
            <p:cNvPr id="3078" name="14 CuadroTexto"/>
            <p:cNvSpPr txBox="1">
              <a:spLocks noChangeArrowheads="1"/>
            </p:cNvSpPr>
            <p:nvPr/>
          </p:nvSpPr>
          <p:spPr bwMode="auto">
            <a:xfrm>
              <a:off x="1857375" y="4764088"/>
              <a:ext cx="15716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EMPEXA</a:t>
              </a:r>
            </a:p>
          </p:txBody>
        </p:sp>
        <p:sp>
          <p:nvSpPr>
            <p:cNvPr id="2" name="1 Elipse"/>
            <p:cNvSpPr/>
            <p:nvPr/>
          </p:nvSpPr>
          <p:spPr>
            <a:xfrm>
              <a:off x="6300788" y="5214938"/>
              <a:ext cx="271462" cy="23018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4943475" y="5429250"/>
              <a:ext cx="271463" cy="23018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7 Elipse"/>
            <p:cNvSpPr/>
            <p:nvPr/>
          </p:nvSpPr>
          <p:spPr>
            <a:xfrm>
              <a:off x="5214938" y="5627688"/>
              <a:ext cx="271462" cy="23018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8 Elipse"/>
            <p:cNvSpPr/>
            <p:nvPr/>
          </p:nvSpPr>
          <p:spPr>
            <a:xfrm>
              <a:off x="3143250" y="3429000"/>
              <a:ext cx="271463" cy="23018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9 Elipse"/>
            <p:cNvSpPr/>
            <p:nvPr/>
          </p:nvSpPr>
          <p:spPr>
            <a:xfrm>
              <a:off x="8729663" y="3500438"/>
              <a:ext cx="271462" cy="23018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084" name="10 CuadroTexto"/>
            <p:cNvSpPr txBox="1">
              <a:spLocks noChangeArrowheads="1"/>
            </p:cNvSpPr>
            <p:nvPr/>
          </p:nvSpPr>
          <p:spPr bwMode="auto">
            <a:xfrm>
              <a:off x="7858148" y="3571877"/>
              <a:ext cx="10072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1"/>
                  </a:solidFill>
                </a:rPr>
                <a:t>La Palca</a:t>
              </a:r>
            </a:p>
          </p:txBody>
        </p:sp>
        <p:sp>
          <p:nvSpPr>
            <p:cNvPr id="3085" name="12 CuadroTexto"/>
            <p:cNvSpPr txBox="1">
              <a:spLocks noChangeArrowheads="1"/>
            </p:cNvSpPr>
            <p:nvPr/>
          </p:nvSpPr>
          <p:spPr bwMode="auto">
            <a:xfrm>
              <a:off x="3214678" y="3429000"/>
              <a:ext cx="11430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1"/>
                  </a:solidFill>
                </a:rPr>
                <a:t>Tauca</a:t>
              </a:r>
            </a:p>
          </p:txBody>
        </p:sp>
        <p:sp>
          <p:nvSpPr>
            <p:cNvPr id="3086" name="13 CuadroTexto"/>
            <p:cNvSpPr txBox="1">
              <a:spLocks noChangeArrowheads="1"/>
            </p:cNvSpPr>
            <p:nvPr/>
          </p:nvSpPr>
          <p:spPr bwMode="auto">
            <a:xfrm>
              <a:off x="5572132" y="5643578"/>
              <a:ext cx="11430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1"/>
                  </a:solidFill>
                </a:rPr>
                <a:t>Llipi</a:t>
              </a:r>
            </a:p>
            <a:p>
              <a:r>
                <a:rPr lang="es-MX" sz="1400" b="1">
                  <a:solidFill>
                    <a:schemeClr val="bg1"/>
                  </a:solidFill>
                </a:rPr>
                <a:t>Li2CO3</a:t>
              </a:r>
            </a:p>
          </p:txBody>
        </p:sp>
        <p:sp>
          <p:nvSpPr>
            <p:cNvPr id="3087" name="14 CuadroTexto"/>
            <p:cNvSpPr txBox="1">
              <a:spLocks noChangeArrowheads="1"/>
            </p:cNvSpPr>
            <p:nvPr/>
          </p:nvSpPr>
          <p:spPr bwMode="auto">
            <a:xfrm>
              <a:off x="6572264" y="5143512"/>
              <a:ext cx="1000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400" b="1">
                  <a:solidFill>
                    <a:schemeClr val="bg1"/>
                  </a:solidFill>
                </a:rPr>
                <a:t>Uyuni</a:t>
              </a:r>
            </a:p>
          </p:txBody>
        </p:sp>
        <p:sp>
          <p:nvSpPr>
            <p:cNvPr id="3088" name="13 CuadroTexto"/>
            <p:cNvSpPr txBox="1">
              <a:spLocks noChangeArrowheads="1"/>
            </p:cNvSpPr>
            <p:nvPr/>
          </p:nvSpPr>
          <p:spPr bwMode="auto">
            <a:xfrm>
              <a:off x="4572000" y="5223703"/>
              <a:ext cx="15001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="1"/>
                <a:t>KCl y piscinas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40450" y="624840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Ing. Juan Carlos Montenegro B.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10E4-8362-4ADF-9E0B-C74C912FB58D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684213" y="547688"/>
            <a:ext cx="7559675" cy="5778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BO" b="1" dirty="0"/>
              <a:t>CONSIDERACIONES DE ESTIMACION DE RESERVAS DE LITIO DEL SALAR DE UYUNI</a:t>
            </a:r>
            <a:endParaRPr lang="en-US" dirty="0"/>
          </a:p>
        </p:txBody>
      </p:sp>
      <p:grpSp>
        <p:nvGrpSpPr>
          <p:cNvPr id="4" name="2 Grupo"/>
          <p:cNvGrpSpPr>
            <a:grpSpLocks/>
          </p:cNvGrpSpPr>
          <p:nvPr/>
        </p:nvGrpSpPr>
        <p:grpSpPr bwMode="auto">
          <a:xfrm>
            <a:off x="3995738" y="1331913"/>
            <a:ext cx="4603750" cy="3422650"/>
            <a:chOff x="395536" y="1340768"/>
            <a:chExt cx="4604205" cy="3421906"/>
          </a:xfrm>
        </p:grpSpPr>
        <p:sp>
          <p:nvSpPr>
            <p:cNvPr id="5" name="4 Rectángulo"/>
            <p:cNvSpPr/>
            <p:nvPr/>
          </p:nvSpPr>
          <p:spPr>
            <a:xfrm>
              <a:off x="395536" y="1345529"/>
              <a:ext cx="4604205" cy="3417145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395536" y="1488373"/>
              <a:ext cx="4543874" cy="3193356"/>
            </a:xfrm>
            <a:custGeom>
              <a:avLst/>
              <a:gdLst>
                <a:gd name="connsiteX0" fmla="*/ 0 w 7792872"/>
                <a:gd name="connsiteY0" fmla="*/ 41026 h 4776799"/>
                <a:gd name="connsiteX1" fmla="*/ 150126 w 7792872"/>
                <a:gd name="connsiteY1" fmla="*/ 54674 h 4776799"/>
                <a:gd name="connsiteX2" fmla="*/ 259308 w 7792872"/>
                <a:gd name="connsiteY2" fmla="*/ 68322 h 4776799"/>
                <a:gd name="connsiteX3" fmla="*/ 395785 w 7792872"/>
                <a:gd name="connsiteY3" fmla="*/ 81969 h 4776799"/>
                <a:gd name="connsiteX4" fmla="*/ 586854 w 7792872"/>
                <a:gd name="connsiteY4" fmla="*/ 68322 h 4776799"/>
                <a:gd name="connsiteX5" fmla="*/ 996287 w 7792872"/>
                <a:gd name="connsiteY5" fmla="*/ 41026 h 4776799"/>
                <a:gd name="connsiteX6" fmla="*/ 1187356 w 7792872"/>
                <a:gd name="connsiteY6" fmla="*/ 68322 h 4776799"/>
                <a:gd name="connsiteX7" fmla="*/ 1241947 w 7792872"/>
                <a:gd name="connsiteY7" fmla="*/ 95617 h 4776799"/>
                <a:gd name="connsiteX8" fmla="*/ 1310185 w 7792872"/>
                <a:gd name="connsiteY8" fmla="*/ 204799 h 4776799"/>
                <a:gd name="connsiteX9" fmla="*/ 1337481 w 7792872"/>
                <a:gd name="connsiteY9" fmla="*/ 313981 h 4776799"/>
                <a:gd name="connsiteX10" fmla="*/ 1351129 w 7792872"/>
                <a:gd name="connsiteY10" fmla="*/ 354925 h 4776799"/>
                <a:gd name="connsiteX11" fmla="*/ 1337481 w 7792872"/>
                <a:gd name="connsiteY11" fmla="*/ 423163 h 4776799"/>
                <a:gd name="connsiteX12" fmla="*/ 1282890 w 7792872"/>
                <a:gd name="connsiteY12" fmla="*/ 505050 h 4776799"/>
                <a:gd name="connsiteX13" fmla="*/ 1310185 w 7792872"/>
                <a:gd name="connsiteY13" fmla="*/ 668823 h 4776799"/>
                <a:gd name="connsiteX14" fmla="*/ 1323833 w 7792872"/>
                <a:gd name="connsiteY14" fmla="*/ 723414 h 4776799"/>
                <a:gd name="connsiteX15" fmla="*/ 1405720 w 7792872"/>
                <a:gd name="connsiteY15" fmla="*/ 791653 h 4776799"/>
                <a:gd name="connsiteX16" fmla="*/ 1460311 w 7792872"/>
                <a:gd name="connsiteY16" fmla="*/ 887187 h 4776799"/>
                <a:gd name="connsiteX17" fmla="*/ 1473959 w 7792872"/>
                <a:gd name="connsiteY17" fmla="*/ 941778 h 4776799"/>
                <a:gd name="connsiteX18" fmla="*/ 1487606 w 7792872"/>
                <a:gd name="connsiteY18" fmla="*/ 982722 h 4776799"/>
                <a:gd name="connsiteX19" fmla="*/ 1501254 w 7792872"/>
                <a:gd name="connsiteY19" fmla="*/ 1119199 h 4776799"/>
                <a:gd name="connsiteX20" fmla="*/ 1555845 w 7792872"/>
                <a:gd name="connsiteY20" fmla="*/ 1201086 h 4776799"/>
                <a:gd name="connsiteX21" fmla="*/ 1583141 w 7792872"/>
                <a:gd name="connsiteY21" fmla="*/ 1242029 h 4776799"/>
                <a:gd name="connsiteX22" fmla="*/ 1596788 w 7792872"/>
                <a:gd name="connsiteY22" fmla="*/ 1282972 h 4776799"/>
                <a:gd name="connsiteX23" fmla="*/ 1624084 w 7792872"/>
                <a:gd name="connsiteY23" fmla="*/ 1323916 h 4776799"/>
                <a:gd name="connsiteX24" fmla="*/ 1651380 w 7792872"/>
                <a:gd name="connsiteY24" fmla="*/ 1378507 h 4776799"/>
                <a:gd name="connsiteX25" fmla="*/ 1692323 w 7792872"/>
                <a:gd name="connsiteY25" fmla="*/ 1460393 h 4776799"/>
                <a:gd name="connsiteX26" fmla="*/ 1733266 w 7792872"/>
                <a:gd name="connsiteY26" fmla="*/ 1637814 h 4776799"/>
                <a:gd name="connsiteX27" fmla="*/ 1787857 w 7792872"/>
                <a:gd name="connsiteY27" fmla="*/ 1746996 h 4776799"/>
                <a:gd name="connsiteX28" fmla="*/ 1815153 w 7792872"/>
                <a:gd name="connsiteY28" fmla="*/ 1828883 h 4776799"/>
                <a:gd name="connsiteX29" fmla="*/ 1869744 w 7792872"/>
                <a:gd name="connsiteY29" fmla="*/ 1924417 h 4776799"/>
                <a:gd name="connsiteX30" fmla="*/ 1897039 w 7792872"/>
                <a:gd name="connsiteY30" fmla="*/ 1965360 h 4776799"/>
                <a:gd name="connsiteX31" fmla="*/ 1910687 w 7792872"/>
                <a:gd name="connsiteY31" fmla="*/ 2019951 h 4776799"/>
                <a:gd name="connsiteX32" fmla="*/ 1965278 w 7792872"/>
                <a:gd name="connsiteY32" fmla="*/ 2101838 h 4776799"/>
                <a:gd name="connsiteX33" fmla="*/ 2006221 w 7792872"/>
                <a:gd name="connsiteY33" fmla="*/ 2197372 h 4776799"/>
                <a:gd name="connsiteX34" fmla="*/ 2047165 w 7792872"/>
                <a:gd name="connsiteY34" fmla="*/ 2224668 h 4776799"/>
                <a:gd name="connsiteX35" fmla="*/ 2019869 w 7792872"/>
                <a:gd name="connsiteY35" fmla="*/ 2429384 h 4776799"/>
                <a:gd name="connsiteX36" fmla="*/ 2074460 w 7792872"/>
                <a:gd name="connsiteY36" fmla="*/ 2975295 h 4776799"/>
                <a:gd name="connsiteX37" fmla="*/ 2156347 w 7792872"/>
                <a:gd name="connsiteY37" fmla="*/ 3139068 h 4776799"/>
                <a:gd name="connsiteX38" fmla="*/ 2265529 w 7792872"/>
                <a:gd name="connsiteY38" fmla="*/ 3302841 h 4776799"/>
                <a:gd name="connsiteX39" fmla="*/ 2333768 w 7792872"/>
                <a:gd name="connsiteY39" fmla="*/ 3343784 h 4776799"/>
                <a:gd name="connsiteX40" fmla="*/ 2415654 w 7792872"/>
                <a:gd name="connsiteY40" fmla="*/ 3398375 h 4776799"/>
                <a:gd name="connsiteX41" fmla="*/ 2634018 w 7792872"/>
                <a:gd name="connsiteY41" fmla="*/ 3412023 h 4776799"/>
                <a:gd name="connsiteX42" fmla="*/ 2756848 w 7792872"/>
                <a:gd name="connsiteY42" fmla="*/ 3493910 h 4776799"/>
                <a:gd name="connsiteX43" fmla="*/ 2893326 w 7792872"/>
                <a:gd name="connsiteY43" fmla="*/ 3562148 h 4776799"/>
                <a:gd name="connsiteX44" fmla="*/ 2920621 w 7792872"/>
                <a:gd name="connsiteY44" fmla="*/ 3603092 h 4776799"/>
                <a:gd name="connsiteX45" fmla="*/ 2947917 w 7792872"/>
                <a:gd name="connsiteY45" fmla="*/ 3712274 h 4776799"/>
                <a:gd name="connsiteX46" fmla="*/ 2961565 w 7792872"/>
                <a:gd name="connsiteY46" fmla="*/ 3780513 h 4776799"/>
                <a:gd name="connsiteX47" fmla="*/ 2988860 w 7792872"/>
                <a:gd name="connsiteY47" fmla="*/ 3821456 h 4776799"/>
                <a:gd name="connsiteX48" fmla="*/ 3002508 w 7792872"/>
                <a:gd name="connsiteY48" fmla="*/ 3889695 h 4776799"/>
                <a:gd name="connsiteX49" fmla="*/ 3016156 w 7792872"/>
                <a:gd name="connsiteY49" fmla="*/ 3930638 h 4776799"/>
                <a:gd name="connsiteX50" fmla="*/ 3057099 w 7792872"/>
                <a:gd name="connsiteY50" fmla="*/ 3944286 h 4776799"/>
                <a:gd name="connsiteX51" fmla="*/ 3152633 w 7792872"/>
                <a:gd name="connsiteY51" fmla="*/ 4012525 h 4776799"/>
                <a:gd name="connsiteX52" fmla="*/ 3248168 w 7792872"/>
                <a:gd name="connsiteY52" fmla="*/ 4053468 h 4776799"/>
                <a:gd name="connsiteX53" fmla="*/ 3289111 w 7792872"/>
                <a:gd name="connsiteY53" fmla="*/ 4080763 h 4776799"/>
                <a:gd name="connsiteX54" fmla="*/ 3316406 w 7792872"/>
                <a:gd name="connsiteY54" fmla="*/ 4176298 h 4776799"/>
                <a:gd name="connsiteX55" fmla="*/ 3343702 w 7792872"/>
                <a:gd name="connsiteY55" fmla="*/ 4258184 h 4776799"/>
                <a:gd name="connsiteX56" fmla="*/ 3384645 w 7792872"/>
                <a:gd name="connsiteY56" fmla="*/ 4299128 h 4776799"/>
                <a:gd name="connsiteX57" fmla="*/ 3452884 w 7792872"/>
                <a:gd name="connsiteY57" fmla="*/ 4326423 h 4776799"/>
                <a:gd name="connsiteX58" fmla="*/ 3507475 w 7792872"/>
                <a:gd name="connsiteY58" fmla="*/ 4353719 h 4776799"/>
                <a:gd name="connsiteX59" fmla="*/ 3589362 w 7792872"/>
                <a:gd name="connsiteY59" fmla="*/ 4394662 h 4776799"/>
                <a:gd name="connsiteX60" fmla="*/ 3630305 w 7792872"/>
                <a:gd name="connsiteY60" fmla="*/ 4435605 h 4776799"/>
                <a:gd name="connsiteX61" fmla="*/ 3725839 w 7792872"/>
                <a:gd name="connsiteY61" fmla="*/ 4490196 h 4776799"/>
                <a:gd name="connsiteX62" fmla="*/ 3821374 w 7792872"/>
                <a:gd name="connsiteY62" fmla="*/ 4572083 h 4776799"/>
                <a:gd name="connsiteX63" fmla="*/ 3875965 w 7792872"/>
                <a:gd name="connsiteY63" fmla="*/ 4585731 h 4776799"/>
                <a:gd name="connsiteX64" fmla="*/ 4176215 w 7792872"/>
                <a:gd name="connsiteY64" fmla="*/ 4613026 h 4776799"/>
                <a:gd name="connsiteX65" fmla="*/ 4271750 w 7792872"/>
                <a:gd name="connsiteY65" fmla="*/ 4653969 h 4776799"/>
                <a:gd name="connsiteX66" fmla="*/ 4285397 w 7792872"/>
                <a:gd name="connsiteY66" fmla="*/ 4708560 h 4776799"/>
                <a:gd name="connsiteX67" fmla="*/ 4353636 w 7792872"/>
                <a:gd name="connsiteY67" fmla="*/ 4776799 h 4776799"/>
                <a:gd name="connsiteX68" fmla="*/ 4394580 w 7792872"/>
                <a:gd name="connsiteY68" fmla="*/ 4749504 h 4776799"/>
                <a:gd name="connsiteX69" fmla="*/ 4858603 w 7792872"/>
                <a:gd name="connsiteY69" fmla="*/ 4722208 h 4776799"/>
                <a:gd name="connsiteX70" fmla="*/ 4885899 w 7792872"/>
                <a:gd name="connsiteY70" fmla="*/ 4681265 h 4776799"/>
                <a:gd name="connsiteX71" fmla="*/ 4899547 w 7792872"/>
                <a:gd name="connsiteY71" fmla="*/ 4626674 h 4776799"/>
                <a:gd name="connsiteX72" fmla="*/ 4913194 w 7792872"/>
                <a:gd name="connsiteY72" fmla="*/ 4312775 h 4776799"/>
                <a:gd name="connsiteX73" fmla="*/ 5008729 w 7792872"/>
                <a:gd name="connsiteY73" fmla="*/ 4285480 h 4776799"/>
                <a:gd name="connsiteX74" fmla="*/ 5172502 w 7792872"/>
                <a:gd name="connsiteY74" fmla="*/ 4258184 h 4776799"/>
                <a:gd name="connsiteX75" fmla="*/ 5281684 w 7792872"/>
                <a:gd name="connsiteY75" fmla="*/ 4217241 h 4776799"/>
                <a:gd name="connsiteX76" fmla="*/ 5322627 w 7792872"/>
                <a:gd name="connsiteY76" fmla="*/ 4176298 h 4776799"/>
                <a:gd name="connsiteX77" fmla="*/ 5418162 w 7792872"/>
                <a:gd name="connsiteY77" fmla="*/ 4067116 h 4776799"/>
                <a:gd name="connsiteX78" fmla="*/ 5472753 w 7792872"/>
                <a:gd name="connsiteY78" fmla="*/ 3985229 h 4776799"/>
                <a:gd name="connsiteX79" fmla="*/ 5486400 w 7792872"/>
                <a:gd name="connsiteY79" fmla="*/ 3944286 h 4776799"/>
                <a:gd name="connsiteX80" fmla="*/ 5513696 w 7792872"/>
                <a:gd name="connsiteY80" fmla="*/ 3903342 h 4776799"/>
                <a:gd name="connsiteX81" fmla="*/ 5527344 w 7792872"/>
                <a:gd name="connsiteY81" fmla="*/ 3848751 h 4776799"/>
                <a:gd name="connsiteX82" fmla="*/ 5568287 w 7792872"/>
                <a:gd name="connsiteY82" fmla="*/ 3807808 h 4776799"/>
                <a:gd name="connsiteX83" fmla="*/ 5622878 w 7792872"/>
                <a:gd name="connsiteY83" fmla="*/ 3725922 h 4776799"/>
                <a:gd name="connsiteX84" fmla="*/ 5650174 w 7792872"/>
                <a:gd name="connsiteY84" fmla="*/ 3684978 h 4776799"/>
                <a:gd name="connsiteX85" fmla="*/ 5677469 w 7792872"/>
                <a:gd name="connsiteY85" fmla="*/ 3630387 h 4776799"/>
                <a:gd name="connsiteX86" fmla="*/ 5704765 w 7792872"/>
                <a:gd name="connsiteY86" fmla="*/ 3534853 h 4776799"/>
                <a:gd name="connsiteX87" fmla="*/ 5732060 w 7792872"/>
                <a:gd name="connsiteY87" fmla="*/ 3439319 h 4776799"/>
                <a:gd name="connsiteX88" fmla="*/ 5745708 w 7792872"/>
                <a:gd name="connsiteY88" fmla="*/ 3166363 h 4776799"/>
                <a:gd name="connsiteX89" fmla="*/ 5800299 w 7792872"/>
                <a:gd name="connsiteY89" fmla="*/ 3084477 h 4776799"/>
                <a:gd name="connsiteX90" fmla="*/ 5923129 w 7792872"/>
                <a:gd name="connsiteY90" fmla="*/ 2947999 h 4776799"/>
                <a:gd name="connsiteX91" fmla="*/ 6005015 w 7792872"/>
                <a:gd name="connsiteY91" fmla="*/ 2893408 h 4776799"/>
                <a:gd name="connsiteX92" fmla="*/ 6086902 w 7792872"/>
                <a:gd name="connsiteY92" fmla="*/ 2811522 h 4776799"/>
                <a:gd name="connsiteX93" fmla="*/ 6127845 w 7792872"/>
                <a:gd name="connsiteY93" fmla="*/ 2770578 h 4776799"/>
                <a:gd name="connsiteX94" fmla="*/ 6196084 w 7792872"/>
                <a:gd name="connsiteY94" fmla="*/ 2634101 h 4776799"/>
                <a:gd name="connsiteX95" fmla="*/ 6250675 w 7792872"/>
                <a:gd name="connsiteY95" fmla="*/ 2552214 h 4776799"/>
                <a:gd name="connsiteX96" fmla="*/ 6277971 w 7792872"/>
                <a:gd name="connsiteY96" fmla="*/ 2511271 h 4776799"/>
                <a:gd name="connsiteX97" fmla="*/ 6305266 w 7792872"/>
                <a:gd name="connsiteY97" fmla="*/ 2443032 h 4776799"/>
                <a:gd name="connsiteX98" fmla="*/ 6332562 w 7792872"/>
                <a:gd name="connsiteY98" fmla="*/ 2402089 h 4776799"/>
                <a:gd name="connsiteX99" fmla="*/ 6373505 w 7792872"/>
                <a:gd name="connsiteY99" fmla="*/ 2333850 h 4776799"/>
                <a:gd name="connsiteX100" fmla="*/ 6414448 w 7792872"/>
                <a:gd name="connsiteY100" fmla="*/ 2279259 h 4776799"/>
                <a:gd name="connsiteX101" fmla="*/ 6455391 w 7792872"/>
                <a:gd name="connsiteY101" fmla="*/ 2238316 h 4776799"/>
                <a:gd name="connsiteX102" fmla="*/ 6496335 w 7792872"/>
                <a:gd name="connsiteY102" fmla="*/ 2156429 h 4776799"/>
                <a:gd name="connsiteX103" fmla="*/ 6523630 w 7792872"/>
                <a:gd name="connsiteY103" fmla="*/ 2115486 h 4776799"/>
                <a:gd name="connsiteX104" fmla="*/ 6564574 w 7792872"/>
                <a:gd name="connsiteY104" fmla="*/ 2033599 h 4776799"/>
                <a:gd name="connsiteX105" fmla="*/ 6578221 w 7792872"/>
                <a:gd name="connsiteY105" fmla="*/ 1992656 h 4776799"/>
                <a:gd name="connsiteX106" fmla="*/ 6605517 w 7792872"/>
                <a:gd name="connsiteY106" fmla="*/ 1883474 h 4776799"/>
                <a:gd name="connsiteX107" fmla="*/ 6619165 w 7792872"/>
                <a:gd name="connsiteY107" fmla="*/ 1842531 h 4776799"/>
                <a:gd name="connsiteX108" fmla="*/ 6632812 w 7792872"/>
                <a:gd name="connsiteY108" fmla="*/ 1760644 h 4776799"/>
                <a:gd name="connsiteX109" fmla="*/ 6660108 w 7792872"/>
                <a:gd name="connsiteY109" fmla="*/ 1583223 h 4776799"/>
                <a:gd name="connsiteX110" fmla="*/ 6673756 w 7792872"/>
                <a:gd name="connsiteY110" fmla="*/ 1542280 h 4776799"/>
                <a:gd name="connsiteX111" fmla="*/ 6673756 w 7792872"/>
                <a:gd name="connsiteY111" fmla="*/ 1064608 h 4776799"/>
                <a:gd name="connsiteX112" fmla="*/ 6646460 w 7792872"/>
                <a:gd name="connsiteY112" fmla="*/ 832596 h 4776799"/>
                <a:gd name="connsiteX113" fmla="*/ 6632812 w 7792872"/>
                <a:gd name="connsiteY113" fmla="*/ 696119 h 4776799"/>
                <a:gd name="connsiteX114" fmla="*/ 6619165 w 7792872"/>
                <a:gd name="connsiteY114" fmla="*/ 532345 h 4776799"/>
                <a:gd name="connsiteX115" fmla="*/ 6605517 w 7792872"/>
                <a:gd name="connsiteY115" fmla="*/ 409516 h 4776799"/>
                <a:gd name="connsiteX116" fmla="*/ 6578221 w 7792872"/>
                <a:gd name="connsiteY116" fmla="*/ 327629 h 4776799"/>
                <a:gd name="connsiteX117" fmla="*/ 6591869 w 7792872"/>
                <a:gd name="connsiteY117" fmla="*/ 95617 h 4776799"/>
                <a:gd name="connsiteX118" fmla="*/ 6646460 w 7792872"/>
                <a:gd name="connsiteY118" fmla="*/ 81969 h 4776799"/>
                <a:gd name="connsiteX119" fmla="*/ 6687403 w 7792872"/>
                <a:gd name="connsiteY119" fmla="*/ 68322 h 4776799"/>
                <a:gd name="connsiteX120" fmla="*/ 6919415 w 7792872"/>
                <a:gd name="connsiteY120" fmla="*/ 54674 h 4776799"/>
                <a:gd name="connsiteX121" fmla="*/ 7519917 w 7792872"/>
                <a:gd name="connsiteY121" fmla="*/ 41026 h 4776799"/>
                <a:gd name="connsiteX122" fmla="*/ 7615451 w 7792872"/>
                <a:gd name="connsiteY122" fmla="*/ 13731 h 4776799"/>
                <a:gd name="connsiteX123" fmla="*/ 7792872 w 7792872"/>
                <a:gd name="connsiteY123" fmla="*/ 83 h 477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7792872" h="4776799">
                  <a:moveTo>
                    <a:pt x="0" y="41026"/>
                  </a:moveTo>
                  <a:lnTo>
                    <a:pt x="150126" y="54674"/>
                  </a:lnTo>
                  <a:cubicBezTo>
                    <a:pt x="186602" y="58514"/>
                    <a:pt x="222855" y="64272"/>
                    <a:pt x="259308" y="68322"/>
                  </a:cubicBezTo>
                  <a:cubicBezTo>
                    <a:pt x="304748" y="73371"/>
                    <a:pt x="350293" y="77420"/>
                    <a:pt x="395785" y="81969"/>
                  </a:cubicBezTo>
                  <a:cubicBezTo>
                    <a:pt x="459475" y="77420"/>
                    <a:pt x="523078" y="71433"/>
                    <a:pt x="586854" y="68322"/>
                  </a:cubicBezTo>
                  <a:cubicBezTo>
                    <a:pt x="985518" y="48875"/>
                    <a:pt x="836889" y="94160"/>
                    <a:pt x="996287" y="41026"/>
                  </a:cubicBezTo>
                  <a:cubicBezTo>
                    <a:pt x="1073446" y="48041"/>
                    <a:pt x="1123735" y="41056"/>
                    <a:pt x="1187356" y="68322"/>
                  </a:cubicBezTo>
                  <a:cubicBezTo>
                    <a:pt x="1206056" y="76336"/>
                    <a:pt x="1223750" y="86519"/>
                    <a:pt x="1241947" y="95617"/>
                  </a:cubicBezTo>
                  <a:cubicBezTo>
                    <a:pt x="1281135" y="147868"/>
                    <a:pt x="1285206" y="146514"/>
                    <a:pt x="1310185" y="204799"/>
                  </a:cubicBezTo>
                  <a:cubicBezTo>
                    <a:pt x="1328904" y="248477"/>
                    <a:pt x="1324663" y="262709"/>
                    <a:pt x="1337481" y="313981"/>
                  </a:cubicBezTo>
                  <a:cubicBezTo>
                    <a:pt x="1340970" y="327938"/>
                    <a:pt x="1346580" y="341277"/>
                    <a:pt x="1351129" y="354925"/>
                  </a:cubicBezTo>
                  <a:cubicBezTo>
                    <a:pt x="1346580" y="377671"/>
                    <a:pt x="1347080" y="402046"/>
                    <a:pt x="1337481" y="423163"/>
                  </a:cubicBezTo>
                  <a:cubicBezTo>
                    <a:pt x="1323906" y="453028"/>
                    <a:pt x="1282890" y="505050"/>
                    <a:pt x="1282890" y="505050"/>
                  </a:cubicBezTo>
                  <a:cubicBezTo>
                    <a:pt x="1291988" y="559641"/>
                    <a:pt x="1299986" y="614427"/>
                    <a:pt x="1310185" y="668823"/>
                  </a:cubicBezTo>
                  <a:cubicBezTo>
                    <a:pt x="1313642" y="687259"/>
                    <a:pt x="1314527" y="707128"/>
                    <a:pt x="1323833" y="723414"/>
                  </a:cubicBezTo>
                  <a:cubicBezTo>
                    <a:pt x="1339999" y="751703"/>
                    <a:pt x="1379632" y="774261"/>
                    <a:pt x="1405720" y="791653"/>
                  </a:cubicBezTo>
                  <a:cubicBezTo>
                    <a:pt x="1428345" y="825591"/>
                    <a:pt x="1445470" y="847611"/>
                    <a:pt x="1460311" y="887187"/>
                  </a:cubicBezTo>
                  <a:cubicBezTo>
                    <a:pt x="1466897" y="904750"/>
                    <a:pt x="1468806" y="923743"/>
                    <a:pt x="1473959" y="941778"/>
                  </a:cubicBezTo>
                  <a:cubicBezTo>
                    <a:pt x="1477911" y="955611"/>
                    <a:pt x="1483057" y="969074"/>
                    <a:pt x="1487606" y="982722"/>
                  </a:cubicBezTo>
                  <a:cubicBezTo>
                    <a:pt x="1492155" y="1028214"/>
                    <a:pt x="1487617" y="1075561"/>
                    <a:pt x="1501254" y="1119199"/>
                  </a:cubicBezTo>
                  <a:cubicBezTo>
                    <a:pt x="1511039" y="1150511"/>
                    <a:pt x="1537648" y="1173790"/>
                    <a:pt x="1555845" y="1201086"/>
                  </a:cubicBezTo>
                  <a:lnTo>
                    <a:pt x="1583141" y="1242029"/>
                  </a:lnTo>
                  <a:cubicBezTo>
                    <a:pt x="1587690" y="1255677"/>
                    <a:pt x="1590355" y="1270105"/>
                    <a:pt x="1596788" y="1282972"/>
                  </a:cubicBezTo>
                  <a:cubicBezTo>
                    <a:pt x="1604124" y="1297643"/>
                    <a:pt x="1615946" y="1309674"/>
                    <a:pt x="1624084" y="1323916"/>
                  </a:cubicBezTo>
                  <a:cubicBezTo>
                    <a:pt x="1634178" y="1341580"/>
                    <a:pt x="1641286" y="1360843"/>
                    <a:pt x="1651380" y="1378507"/>
                  </a:cubicBezTo>
                  <a:cubicBezTo>
                    <a:pt x="1693710" y="1452583"/>
                    <a:pt x="1667301" y="1385328"/>
                    <a:pt x="1692323" y="1460393"/>
                  </a:cubicBezTo>
                  <a:cubicBezTo>
                    <a:pt x="1701661" y="1525762"/>
                    <a:pt x="1703292" y="1577867"/>
                    <a:pt x="1733266" y="1637814"/>
                  </a:cubicBezTo>
                  <a:cubicBezTo>
                    <a:pt x="1751463" y="1674208"/>
                    <a:pt x="1774990" y="1708394"/>
                    <a:pt x="1787857" y="1746996"/>
                  </a:cubicBezTo>
                  <a:cubicBezTo>
                    <a:pt x="1796956" y="1774292"/>
                    <a:pt x="1799193" y="1804943"/>
                    <a:pt x="1815153" y="1828883"/>
                  </a:cubicBezTo>
                  <a:cubicBezTo>
                    <a:pt x="1881653" y="1928634"/>
                    <a:pt x="1800482" y="1803209"/>
                    <a:pt x="1869744" y="1924417"/>
                  </a:cubicBezTo>
                  <a:cubicBezTo>
                    <a:pt x="1877882" y="1938658"/>
                    <a:pt x="1887941" y="1951712"/>
                    <a:pt x="1897039" y="1965360"/>
                  </a:cubicBezTo>
                  <a:cubicBezTo>
                    <a:pt x="1901588" y="1983557"/>
                    <a:pt x="1902299" y="2003174"/>
                    <a:pt x="1910687" y="2019951"/>
                  </a:cubicBezTo>
                  <a:cubicBezTo>
                    <a:pt x="1925358" y="2049293"/>
                    <a:pt x="1965278" y="2101838"/>
                    <a:pt x="1965278" y="2101838"/>
                  </a:cubicBezTo>
                  <a:cubicBezTo>
                    <a:pt x="1975719" y="2143599"/>
                    <a:pt x="1974805" y="2165956"/>
                    <a:pt x="2006221" y="2197372"/>
                  </a:cubicBezTo>
                  <a:cubicBezTo>
                    <a:pt x="2017820" y="2208971"/>
                    <a:pt x="2033517" y="2215569"/>
                    <a:pt x="2047165" y="2224668"/>
                  </a:cubicBezTo>
                  <a:cubicBezTo>
                    <a:pt x="2038066" y="2292907"/>
                    <a:pt x="2021168" y="2360554"/>
                    <a:pt x="2019869" y="2429384"/>
                  </a:cubicBezTo>
                  <a:cubicBezTo>
                    <a:pt x="2010075" y="2948480"/>
                    <a:pt x="1891895" y="2853582"/>
                    <a:pt x="2074460" y="2975295"/>
                  </a:cubicBezTo>
                  <a:cubicBezTo>
                    <a:pt x="2143070" y="3181120"/>
                    <a:pt x="2050519" y="2927412"/>
                    <a:pt x="2156347" y="3139068"/>
                  </a:cubicBezTo>
                  <a:cubicBezTo>
                    <a:pt x="2198481" y="3223337"/>
                    <a:pt x="2197323" y="3249792"/>
                    <a:pt x="2265529" y="3302841"/>
                  </a:cubicBezTo>
                  <a:cubicBezTo>
                    <a:pt x="2286468" y="3319127"/>
                    <a:pt x="2311389" y="3329543"/>
                    <a:pt x="2333768" y="3343784"/>
                  </a:cubicBezTo>
                  <a:cubicBezTo>
                    <a:pt x="2361444" y="3361396"/>
                    <a:pt x="2382913" y="3396329"/>
                    <a:pt x="2415654" y="3398375"/>
                  </a:cubicBezTo>
                  <a:lnTo>
                    <a:pt x="2634018" y="3412023"/>
                  </a:lnTo>
                  <a:cubicBezTo>
                    <a:pt x="2738761" y="3495817"/>
                    <a:pt x="2661803" y="3442067"/>
                    <a:pt x="2756848" y="3493910"/>
                  </a:cubicBezTo>
                  <a:cubicBezTo>
                    <a:pt x="2878097" y="3560046"/>
                    <a:pt x="2812400" y="3535175"/>
                    <a:pt x="2893326" y="3562148"/>
                  </a:cubicBezTo>
                  <a:cubicBezTo>
                    <a:pt x="2902424" y="3575796"/>
                    <a:pt x="2915016" y="3587677"/>
                    <a:pt x="2920621" y="3603092"/>
                  </a:cubicBezTo>
                  <a:cubicBezTo>
                    <a:pt x="2933441" y="3638348"/>
                    <a:pt x="2940560" y="3675488"/>
                    <a:pt x="2947917" y="3712274"/>
                  </a:cubicBezTo>
                  <a:cubicBezTo>
                    <a:pt x="2952466" y="3735020"/>
                    <a:pt x="2953420" y="3758793"/>
                    <a:pt x="2961565" y="3780513"/>
                  </a:cubicBezTo>
                  <a:cubicBezTo>
                    <a:pt x="2967324" y="3795871"/>
                    <a:pt x="2979762" y="3807808"/>
                    <a:pt x="2988860" y="3821456"/>
                  </a:cubicBezTo>
                  <a:cubicBezTo>
                    <a:pt x="2993409" y="3844202"/>
                    <a:pt x="2996882" y="3867191"/>
                    <a:pt x="3002508" y="3889695"/>
                  </a:cubicBezTo>
                  <a:cubicBezTo>
                    <a:pt x="3005997" y="3903651"/>
                    <a:pt x="3005984" y="3920466"/>
                    <a:pt x="3016156" y="3930638"/>
                  </a:cubicBezTo>
                  <a:cubicBezTo>
                    <a:pt x="3026328" y="3940810"/>
                    <a:pt x="3044232" y="3937852"/>
                    <a:pt x="3057099" y="3944286"/>
                  </a:cubicBezTo>
                  <a:cubicBezTo>
                    <a:pt x="3085979" y="3958726"/>
                    <a:pt x="3127895" y="3997064"/>
                    <a:pt x="3152633" y="4012525"/>
                  </a:cubicBezTo>
                  <a:cubicBezTo>
                    <a:pt x="3266216" y="4083514"/>
                    <a:pt x="3155308" y="4007038"/>
                    <a:pt x="3248168" y="4053468"/>
                  </a:cubicBezTo>
                  <a:cubicBezTo>
                    <a:pt x="3262839" y="4060803"/>
                    <a:pt x="3275463" y="4071665"/>
                    <a:pt x="3289111" y="4080763"/>
                  </a:cubicBezTo>
                  <a:cubicBezTo>
                    <a:pt x="3334984" y="4218383"/>
                    <a:pt x="3264988" y="4004904"/>
                    <a:pt x="3316406" y="4176298"/>
                  </a:cubicBezTo>
                  <a:cubicBezTo>
                    <a:pt x="3324674" y="4203856"/>
                    <a:pt x="3323357" y="4237839"/>
                    <a:pt x="3343702" y="4258184"/>
                  </a:cubicBezTo>
                  <a:cubicBezTo>
                    <a:pt x="3357350" y="4271832"/>
                    <a:pt x="3368278" y="4288898"/>
                    <a:pt x="3384645" y="4299128"/>
                  </a:cubicBezTo>
                  <a:cubicBezTo>
                    <a:pt x="3405420" y="4312112"/>
                    <a:pt x="3430497" y="4316473"/>
                    <a:pt x="3452884" y="4326423"/>
                  </a:cubicBezTo>
                  <a:cubicBezTo>
                    <a:pt x="3471475" y="4334686"/>
                    <a:pt x="3489811" y="4343625"/>
                    <a:pt x="3507475" y="4353719"/>
                  </a:cubicBezTo>
                  <a:cubicBezTo>
                    <a:pt x="3581551" y="4396048"/>
                    <a:pt x="3514296" y="4369640"/>
                    <a:pt x="3589362" y="4394662"/>
                  </a:cubicBezTo>
                  <a:cubicBezTo>
                    <a:pt x="3603010" y="4408310"/>
                    <a:pt x="3614246" y="4424899"/>
                    <a:pt x="3630305" y="4435605"/>
                  </a:cubicBezTo>
                  <a:cubicBezTo>
                    <a:pt x="3767779" y="4527255"/>
                    <a:pt x="3541229" y="4328662"/>
                    <a:pt x="3725839" y="4490196"/>
                  </a:cubicBezTo>
                  <a:cubicBezTo>
                    <a:pt x="3758386" y="4518675"/>
                    <a:pt x="3780461" y="4554549"/>
                    <a:pt x="3821374" y="4572083"/>
                  </a:cubicBezTo>
                  <a:cubicBezTo>
                    <a:pt x="3838614" y="4579472"/>
                    <a:pt x="3857572" y="4582052"/>
                    <a:pt x="3875965" y="4585731"/>
                  </a:cubicBezTo>
                  <a:cubicBezTo>
                    <a:pt x="3992491" y="4609036"/>
                    <a:pt x="4028532" y="4603796"/>
                    <a:pt x="4176215" y="4613026"/>
                  </a:cubicBezTo>
                  <a:cubicBezTo>
                    <a:pt x="4197931" y="4620265"/>
                    <a:pt x="4258778" y="4638403"/>
                    <a:pt x="4271750" y="4653969"/>
                  </a:cubicBezTo>
                  <a:cubicBezTo>
                    <a:pt x="4283758" y="4668379"/>
                    <a:pt x="4278008" y="4691320"/>
                    <a:pt x="4285397" y="4708560"/>
                  </a:cubicBezTo>
                  <a:cubicBezTo>
                    <a:pt x="4303594" y="4751020"/>
                    <a:pt x="4317242" y="4752537"/>
                    <a:pt x="4353636" y="4776799"/>
                  </a:cubicBezTo>
                  <a:cubicBezTo>
                    <a:pt x="4367284" y="4767701"/>
                    <a:pt x="4378427" y="4752355"/>
                    <a:pt x="4394580" y="4749504"/>
                  </a:cubicBezTo>
                  <a:cubicBezTo>
                    <a:pt x="4442352" y="4741074"/>
                    <a:pt x="4855963" y="4722340"/>
                    <a:pt x="4858603" y="4722208"/>
                  </a:cubicBezTo>
                  <a:cubicBezTo>
                    <a:pt x="4867702" y="4708560"/>
                    <a:pt x="4879438" y="4696341"/>
                    <a:pt x="4885899" y="4681265"/>
                  </a:cubicBezTo>
                  <a:cubicBezTo>
                    <a:pt x="4893288" y="4664025"/>
                    <a:pt x="4898161" y="4645380"/>
                    <a:pt x="4899547" y="4626674"/>
                  </a:cubicBezTo>
                  <a:cubicBezTo>
                    <a:pt x="4907284" y="4522228"/>
                    <a:pt x="4881274" y="4412524"/>
                    <a:pt x="4913194" y="4312775"/>
                  </a:cubicBezTo>
                  <a:cubicBezTo>
                    <a:pt x="4923288" y="4281231"/>
                    <a:pt x="4977007" y="4294997"/>
                    <a:pt x="5008729" y="4285480"/>
                  </a:cubicBezTo>
                  <a:cubicBezTo>
                    <a:pt x="5102880" y="4257235"/>
                    <a:pt x="4994920" y="4277916"/>
                    <a:pt x="5172502" y="4258184"/>
                  </a:cubicBezTo>
                  <a:cubicBezTo>
                    <a:pt x="5216461" y="4247194"/>
                    <a:pt x="5243256" y="4244689"/>
                    <a:pt x="5281684" y="4217241"/>
                  </a:cubicBezTo>
                  <a:cubicBezTo>
                    <a:pt x="5297390" y="4206023"/>
                    <a:pt x="5309644" y="4190579"/>
                    <a:pt x="5322627" y="4176298"/>
                  </a:cubicBezTo>
                  <a:cubicBezTo>
                    <a:pt x="5355157" y="4140515"/>
                    <a:pt x="5388285" y="4105142"/>
                    <a:pt x="5418162" y="4067116"/>
                  </a:cubicBezTo>
                  <a:cubicBezTo>
                    <a:pt x="5438430" y="4041321"/>
                    <a:pt x="5472753" y="3985229"/>
                    <a:pt x="5472753" y="3985229"/>
                  </a:cubicBezTo>
                  <a:cubicBezTo>
                    <a:pt x="5477302" y="3971581"/>
                    <a:pt x="5479967" y="3957153"/>
                    <a:pt x="5486400" y="3944286"/>
                  </a:cubicBezTo>
                  <a:cubicBezTo>
                    <a:pt x="5493736" y="3929615"/>
                    <a:pt x="5507235" y="3918419"/>
                    <a:pt x="5513696" y="3903342"/>
                  </a:cubicBezTo>
                  <a:cubicBezTo>
                    <a:pt x="5521085" y="3886102"/>
                    <a:pt x="5518038" y="3865037"/>
                    <a:pt x="5527344" y="3848751"/>
                  </a:cubicBezTo>
                  <a:cubicBezTo>
                    <a:pt x="5536920" y="3831993"/>
                    <a:pt x="5556437" y="3823043"/>
                    <a:pt x="5568287" y="3807808"/>
                  </a:cubicBezTo>
                  <a:cubicBezTo>
                    <a:pt x="5588427" y="3781913"/>
                    <a:pt x="5604681" y="3753217"/>
                    <a:pt x="5622878" y="3725922"/>
                  </a:cubicBezTo>
                  <a:cubicBezTo>
                    <a:pt x="5631977" y="3712274"/>
                    <a:pt x="5642839" y="3699649"/>
                    <a:pt x="5650174" y="3684978"/>
                  </a:cubicBezTo>
                  <a:cubicBezTo>
                    <a:pt x="5659272" y="3666781"/>
                    <a:pt x="5670516" y="3649507"/>
                    <a:pt x="5677469" y="3630387"/>
                  </a:cubicBezTo>
                  <a:cubicBezTo>
                    <a:pt x="5688787" y="3599262"/>
                    <a:pt x="5695248" y="3566575"/>
                    <a:pt x="5704765" y="3534853"/>
                  </a:cubicBezTo>
                  <a:cubicBezTo>
                    <a:pt x="5734129" y="3436971"/>
                    <a:pt x="5702163" y="3558905"/>
                    <a:pt x="5732060" y="3439319"/>
                  </a:cubicBezTo>
                  <a:cubicBezTo>
                    <a:pt x="5736609" y="3348334"/>
                    <a:pt x="5728504" y="3255823"/>
                    <a:pt x="5745708" y="3166363"/>
                  </a:cubicBezTo>
                  <a:cubicBezTo>
                    <a:pt x="5751903" y="3134148"/>
                    <a:pt x="5780616" y="3110721"/>
                    <a:pt x="5800299" y="3084477"/>
                  </a:cubicBezTo>
                  <a:cubicBezTo>
                    <a:pt x="5864403" y="2999004"/>
                    <a:pt x="5825158" y="3045970"/>
                    <a:pt x="5923129" y="2947999"/>
                  </a:cubicBezTo>
                  <a:cubicBezTo>
                    <a:pt x="5974244" y="2896884"/>
                    <a:pt x="5945762" y="2913160"/>
                    <a:pt x="6005015" y="2893408"/>
                  </a:cubicBezTo>
                  <a:lnTo>
                    <a:pt x="6086902" y="2811522"/>
                  </a:lnTo>
                  <a:lnTo>
                    <a:pt x="6127845" y="2770578"/>
                  </a:lnTo>
                  <a:cubicBezTo>
                    <a:pt x="6150891" y="2701443"/>
                    <a:pt x="6139967" y="2725291"/>
                    <a:pt x="6196084" y="2634101"/>
                  </a:cubicBezTo>
                  <a:cubicBezTo>
                    <a:pt x="6213277" y="2606162"/>
                    <a:pt x="6232478" y="2579510"/>
                    <a:pt x="6250675" y="2552214"/>
                  </a:cubicBezTo>
                  <a:cubicBezTo>
                    <a:pt x="6259774" y="2538566"/>
                    <a:pt x="6271879" y="2526500"/>
                    <a:pt x="6277971" y="2511271"/>
                  </a:cubicBezTo>
                  <a:cubicBezTo>
                    <a:pt x="6287069" y="2488525"/>
                    <a:pt x="6294310" y="2464944"/>
                    <a:pt x="6305266" y="2443032"/>
                  </a:cubicBezTo>
                  <a:cubicBezTo>
                    <a:pt x="6312601" y="2428361"/>
                    <a:pt x="6323869" y="2415998"/>
                    <a:pt x="6332562" y="2402089"/>
                  </a:cubicBezTo>
                  <a:cubicBezTo>
                    <a:pt x="6346621" y="2379595"/>
                    <a:pt x="6358791" y="2355921"/>
                    <a:pt x="6373505" y="2333850"/>
                  </a:cubicBezTo>
                  <a:cubicBezTo>
                    <a:pt x="6386122" y="2314924"/>
                    <a:pt x="6399645" y="2296529"/>
                    <a:pt x="6414448" y="2279259"/>
                  </a:cubicBezTo>
                  <a:cubicBezTo>
                    <a:pt x="6427009" y="2264605"/>
                    <a:pt x="6444685" y="2254375"/>
                    <a:pt x="6455391" y="2238316"/>
                  </a:cubicBezTo>
                  <a:cubicBezTo>
                    <a:pt x="6472319" y="2212924"/>
                    <a:pt x="6481514" y="2183106"/>
                    <a:pt x="6496335" y="2156429"/>
                  </a:cubicBezTo>
                  <a:cubicBezTo>
                    <a:pt x="6504301" y="2142091"/>
                    <a:pt x="6516295" y="2130157"/>
                    <a:pt x="6523630" y="2115486"/>
                  </a:cubicBezTo>
                  <a:cubicBezTo>
                    <a:pt x="6580129" y="2002486"/>
                    <a:pt x="6486355" y="2150925"/>
                    <a:pt x="6564574" y="2033599"/>
                  </a:cubicBezTo>
                  <a:cubicBezTo>
                    <a:pt x="6569123" y="2019951"/>
                    <a:pt x="6574436" y="2006535"/>
                    <a:pt x="6578221" y="1992656"/>
                  </a:cubicBezTo>
                  <a:cubicBezTo>
                    <a:pt x="6588092" y="1956464"/>
                    <a:pt x="6593654" y="1919063"/>
                    <a:pt x="6605517" y="1883474"/>
                  </a:cubicBezTo>
                  <a:lnTo>
                    <a:pt x="6619165" y="1842531"/>
                  </a:lnTo>
                  <a:cubicBezTo>
                    <a:pt x="6623714" y="1815235"/>
                    <a:pt x="6628899" y="1788038"/>
                    <a:pt x="6632812" y="1760644"/>
                  </a:cubicBezTo>
                  <a:cubicBezTo>
                    <a:pt x="6643860" y="1683304"/>
                    <a:pt x="6642731" y="1652730"/>
                    <a:pt x="6660108" y="1583223"/>
                  </a:cubicBezTo>
                  <a:cubicBezTo>
                    <a:pt x="6663597" y="1569267"/>
                    <a:pt x="6669207" y="1555928"/>
                    <a:pt x="6673756" y="1542280"/>
                  </a:cubicBezTo>
                  <a:cubicBezTo>
                    <a:pt x="6717385" y="1258689"/>
                    <a:pt x="6704700" y="1435942"/>
                    <a:pt x="6673756" y="1064608"/>
                  </a:cubicBezTo>
                  <a:cubicBezTo>
                    <a:pt x="6655823" y="849410"/>
                    <a:pt x="6681035" y="936318"/>
                    <a:pt x="6646460" y="832596"/>
                  </a:cubicBezTo>
                  <a:cubicBezTo>
                    <a:pt x="6641911" y="787104"/>
                    <a:pt x="6636951" y="741650"/>
                    <a:pt x="6632812" y="696119"/>
                  </a:cubicBezTo>
                  <a:cubicBezTo>
                    <a:pt x="6627853" y="641563"/>
                    <a:pt x="6624359" y="586879"/>
                    <a:pt x="6619165" y="532345"/>
                  </a:cubicBezTo>
                  <a:cubicBezTo>
                    <a:pt x="6615259" y="491336"/>
                    <a:pt x="6613596" y="449911"/>
                    <a:pt x="6605517" y="409516"/>
                  </a:cubicBezTo>
                  <a:cubicBezTo>
                    <a:pt x="6599874" y="381303"/>
                    <a:pt x="6578221" y="327629"/>
                    <a:pt x="6578221" y="327629"/>
                  </a:cubicBezTo>
                  <a:cubicBezTo>
                    <a:pt x="6582770" y="250292"/>
                    <a:pt x="6571134" y="170262"/>
                    <a:pt x="6591869" y="95617"/>
                  </a:cubicBezTo>
                  <a:cubicBezTo>
                    <a:pt x="6596889" y="77544"/>
                    <a:pt x="6628425" y="87122"/>
                    <a:pt x="6646460" y="81969"/>
                  </a:cubicBezTo>
                  <a:cubicBezTo>
                    <a:pt x="6660292" y="78017"/>
                    <a:pt x="6673089" y="69753"/>
                    <a:pt x="6687403" y="68322"/>
                  </a:cubicBezTo>
                  <a:cubicBezTo>
                    <a:pt x="6764490" y="60613"/>
                    <a:pt x="6841986" y="57213"/>
                    <a:pt x="6919415" y="54674"/>
                  </a:cubicBezTo>
                  <a:cubicBezTo>
                    <a:pt x="7119526" y="48113"/>
                    <a:pt x="7319750" y="45575"/>
                    <a:pt x="7519917" y="41026"/>
                  </a:cubicBezTo>
                  <a:cubicBezTo>
                    <a:pt x="7550495" y="30833"/>
                    <a:pt x="7583619" y="18628"/>
                    <a:pt x="7615451" y="13731"/>
                  </a:cubicBezTo>
                  <a:cubicBezTo>
                    <a:pt x="7717227" y="-1927"/>
                    <a:pt x="7714375" y="83"/>
                    <a:pt x="7792872" y="83"/>
                  </a:cubicBezTo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1095692" y="1515355"/>
              <a:ext cx="3135623" cy="1825228"/>
            </a:xfrm>
            <a:custGeom>
              <a:avLst/>
              <a:gdLst>
                <a:gd name="connsiteX0" fmla="*/ 0 w 5377218"/>
                <a:gd name="connsiteY0" fmla="*/ 0 h 2729655"/>
                <a:gd name="connsiteX1" fmla="*/ 150126 w 5377218"/>
                <a:gd name="connsiteY1" fmla="*/ 136478 h 2729655"/>
                <a:gd name="connsiteX2" fmla="*/ 204717 w 5377218"/>
                <a:gd name="connsiteY2" fmla="*/ 218364 h 2729655"/>
                <a:gd name="connsiteX3" fmla="*/ 218365 w 5377218"/>
                <a:gd name="connsiteY3" fmla="*/ 272955 h 2729655"/>
                <a:gd name="connsiteX4" fmla="*/ 272956 w 5377218"/>
                <a:gd name="connsiteY4" fmla="*/ 354842 h 2729655"/>
                <a:gd name="connsiteX5" fmla="*/ 327547 w 5377218"/>
                <a:gd name="connsiteY5" fmla="*/ 436728 h 2729655"/>
                <a:gd name="connsiteX6" fmla="*/ 354842 w 5377218"/>
                <a:gd name="connsiteY6" fmla="*/ 518615 h 2729655"/>
                <a:gd name="connsiteX7" fmla="*/ 409433 w 5377218"/>
                <a:gd name="connsiteY7" fmla="*/ 600502 h 2729655"/>
                <a:gd name="connsiteX8" fmla="*/ 477672 w 5377218"/>
                <a:gd name="connsiteY8" fmla="*/ 723331 h 2729655"/>
                <a:gd name="connsiteX9" fmla="*/ 504968 w 5377218"/>
                <a:gd name="connsiteY9" fmla="*/ 764275 h 2729655"/>
                <a:gd name="connsiteX10" fmla="*/ 532263 w 5377218"/>
                <a:gd name="connsiteY10" fmla="*/ 805218 h 2729655"/>
                <a:gd name="connsiteX11" fmla="*/ 627797 w 5377218"/>
                <a:gd name="connsiteY11" fmla="*/ 887105 h 2729655"/>
                <a:gd name="connsiteX12" fmla="*/ 736979 w 5377218"/>
                <a:gd name="connsiteY12" fmla="*/ 928048 h 2729655"/>
                <a:gd name="connsiteX13" fmla="*/ 832514 w 5377218"/>
                <a:gd name="connsiteY13" fmla="*/ 1037230 h 2729655"/>
                <a:gd name="connsiteX14" fmla="*/ 873457 w 5377218"/>
                <a:gd name="connsiteY14" fmla="*/ 1119116 h 2729655"/>
                <a:gd name="connsiteX15" fmla="*/ 1009935 w 5377218"/>
                <a:gd name="connsiteY15" fmla="*/ 1228299 h 2729655"/>
                <a:gd name="connsiteX16" fmla="*/ 1105469 w 5377218"/>
                <a:gd name="connsiteY16" fmla="*/ 1255594 h 2729655"/>
                <a:gd name="connsiteX17" fmla="*/ 1146412 w 5377218"/>
                <a:gd name="connsiteY17" fmla="*/ 1296537 h 2729655"/>
                <a:gd name="connsiteX18" fmla="*/ 1255594 w 5377218"/>
                <a:gd name="connsiteY18" fmla="*/ 1337481 h 2729655"/>
                <a:gd name="connsiteX19" fmla="*/ 1296538 w 5377218"/>
                <a:gd name="connsiteY19" fmla="*/ 1351128 h 2729655"/>
                <a:gd name="connsiteX20" fmla="*/ 1310185 w 5377218"/>
                <a:gd name="connsiteY20" fmla="*/ 1514902 h 2729655"/>
                <a:gd name="connsiteX21" fmla="*/ 1351129 w 5377218"/>
                <a:gd name="connsiteY21" fmla="*/ 1733266 h 2729655"/>
                <a:gd name="connsiteX22" fmla="*/ 1364777 w 5377218"/>
                <a:gd name="connsiteY22" fmla="*/ 1774209 h 2729655"/>
                <a:gd name="connsiteX23" fmla="*/ 1405720 w 5377218"/>
                <a:gd name="connsiteY23" fmla="*/ 1815152 h 2729655"/>
                <a:gd name="connsiteX24" fmla="*/ 1433015 w 5377218"/>
                <a:gd name="connsiteY24" fmla="*/ 1856096 h 2729655"/>
                <a:gd name="connsiteX25" fmla="*/ 1514902 w 5377218"/>
                <a:gd name="connsiteY25" fmla="*/ 1910687 h 2729655"/>
                <a:gd name="connsiteX26" fmla="*/ 1555845 w 5377218"/>
                <a:gd name="connsiteY26" fmla="*/ 1937982 h 2729655"/>
                <a:gd name="connsiteX27" fmla="*/ 1733266 w 5377218"/>
                <a:gd name="connsiteY27" fmla="*/ 1978925 h 2729655"/>
                <a:gd name="connsiteX28" fmla="*/ 1774209 w 5377218"/>
                <a:gd name="connsiteY28" fmla="*/ 2006221 h 2729655"/>
                <a:gd name="connsiteX29" fmla="*/ 1801505 w 5377218"/>
                <a:gd name="connsiteY29" fmla="*/ 2088108 h 2729655"/>
                <a:gd name="connsiteX30" fmla="*/ 1815153 w 5377218"/>
                <a:gd name="connsiteY30" fmla="*/ 2129051 h 2729655"/>
                <a:gd name="connsiteX31" fmla="*/ 1842448 w 5377218"/>
                <a:gd name="connsiteY31" fmla="*/ 2210937 h 2729655"/>
                <a:gd name="connsiteX32" fmla="*/ 1937982 w 5377218"/>
                <a:gd name="connsiteY32" fmla="*/ 2292824 h 2729655"/>
                <a:gd name="connsiteX33" fmla="*/ 1978926 w 5377218"/>
                <a:gd name="connsiteY33" fmla="*/ 2388358 h 2729655"/>
                <a:gd name="connsiteX34" fmla="*/ 2074460 w 5377218"/>
                <a:gd name="connsiteY34" fmla="*/ 2429302 h 2729655"/>
                <a:gd name="connsiteX35" fmla="*/ 2115403 w 5377218"/>
                <a:gd name="connsiteY35" fmla="*/ 2456597 h 2729655"/>
                <a:gd name="connsiteX36" fmla="*/ 2142699 w 5377218"/>
                <a:gd name="connsiteY36" fmla="*/ 2497540 h 2729655"/>
                <a:gd name="connsiteX37" fmla="*/ 2265529 w 5377218"/>
                <a:gd name="connsiteY37" fmla="*/ 2538484 h 2729655"/>
                <a:gd name="connsiteX38" fmla="*/ 2306472 w 5377218"/>
                <a:gd name="connsiteY38" fmla="*/ 2552131 h 2729655"/>
                <a:gd name="connsiteX39" fmla="*/ 2347415 w 5377218"/>
                <a:gd name="connsiteY39" fmla="*/ 2579427 h 2729655"/>
                <a:gd name="connsiteX40" fmla="*/ 2470245 w 5377218"/>
                <a:gd name="connsiteY40" fmla="*/ 2674961 h 2729655"/>
                <a:gd name="connsiteX41" fmla="*/ 2565779 w 5377218"/>
                <a:gd name="connsiteY41" fmla="*/ 2688609 h 2729655"/>
                <a:gd name="connsiteX42" fmla="*/ 2934269 w 5377218"/>
                <a:gd name="connsiteY42" fmla="*/ 2729552 h 2729655"/>
                <a:gd name="connsiteX43" fmla="*/ 3057099 w 5377218"/>
                <a:gd name="connsiteY43" fmla="*/ 2715905 h 2729655"/>
                <a:gd name="connsiteX44" fmla="*/ 3098042 w 5377218"/>
                <a:gd name="connsiteY44" fmla="*/ 2620370 h 2729655"/>
                <a:gd name="connsiteX45" fmla="*/ 3125338 w 5377218"/>
                <a:gd name="connsiteY45" fmla="*/ 2538484 h 2729655"/>
                <a:gd name="connsiteX46" fmla="*/ 3330054 w 5377218"/>
                <a:gd name="connsiteY46" fmla="*/ 2483893 h 2729655"/>
                <a:gd name="connsiteX47" fmla="*/ 3480179 w 5377218"/>
                <a:gd name="connsiteY47" fmla="*/ 2470245 h 2729655"/>
                <a:gd name="connsiteX48" fmla="*/ 3521123 w 5377218"/>
                <a:gd name="connsiteY48" fmla="*/ 2456597 h 2729655"/>
                <a:gd name="connsiteX49" fmla="*/ 3575714 w 5377218"/>
                <a:gd name="connsiteY49" fmla="*/ 2442949 h 2729655"/>
                <a:gd name="connsiteX50" fmla="*/ 3616657 w 5377218"/>
                <a:gd name="connsiteY50" fmla="*/ 2402006 h 2729655"/>
                <a:gd name="connsiteX51" fmla="*/ 3698544 w 5377218"/>
                <a:gd name="connsiteY51" fmla="*/ 2347415 h 2729655"/>
                <a:gd name="connsiteX52" fmla="*/ 3739487 w 5377218"/>
                <a:gd name="connsiteY52" fmla="*/ 2320119 h 2729655"/>
                <a:gd name="connsiteX53" fmla="*/ 3780430 w 5377218"/>
                <a:gd name="connsiteY53" fmla="*/ 2292824 h 2729655"/>
                <a:gd name="connsiteX54" fmla="*/ 3848669 w 5377218"/>
                <a:gd name="connsiteY54" fmla="*/ 2224585 h 2729655"/>
                <a:gd name="connsiteX55" fmla="*/ 3875965 w 5377218"/>
                <a:gd name="connsiteY55" fmla="*/ 2183642 h 2729655"/>
                <a:gd name="connsiteX56" fmla="*/ 3916908 w 5377218"/>
                <a:gd name="connsiteY56" fmla="*/ 2101755 h 2729655"/>
                <a:gd name="connsiteX57" fmla="*/ 3944203 w 5377218"/>
                <a:gd name="connsiteY57" fmla="*/ 2047164 h 2729655"/>
                <a:gd name="connsiteX58" fmla="*/ 3985147 w 5377218"/>
                <a:gd name="connsiteY58" fmla="*/ 2006221 h 2729655"/>
                <a:gd name="connsiteX59" fmla="*/ 4067033 w 5377218"/>
                <a:gd name="connsiteY59" fmla="*/ 1924334 h 2729655"/>
                <a:gd name="connsiteX60" fmla="*/ 4080681 w 5377218"/>
                <a:gd name="connsiteY60" fmla="*/ 1883391 h 2729655"/>
                <a:gd name="connsiteX61" fmla="*/ 4107977 w 5377218"/>
                <a:gd name="connsiteY61" fmla="*/ 1842448 h 2729655"/>
                <a:gd name="connsiteX62" fmla="*/ 4121624 w 5377218"/>
                <a:gd name="connsiteY62" fmla="*/ 1787857 h 2729655"/>
                <a:gd name="connsiteX63" fmla="*/ 4148920 w 5377218"/>
                <a:gd name="connsiteY63" fmla="*/ 1746913 h 2729655"/>
                <a:gd name="connsiteX64" fmla="*/ 4217159 w 5377218"/>
                <a:gd name="connsiteY64" fmla="*/ 1637731 h 2729655"/>
                <a:gd name="connsiteX65" fmla="*/ 4244454 w 5377218"/>
                <a:gd name="connsiteY65" fmla="*/ 1596788 h 2729655"/>
                <a:gd name="connsiteX66" fmla="*/ 4339988 w 5377218"/>
                <a:gd name="connsiteY66" fmla="*/ 1501254 h 2729655"/>
                <a:gd name="connsiteX67" fmla="*/ 4367284 w 5377218"/>
                <a:gd name="connsiteY67" fmla="*/ 1296537 h 2729655"/>
                <a:gd name="connsiteX68" fmla="*/ 4421875 w 5377218"/>
                <a:gd name="connsiteY68" fmla="*/ 1201003 h 2729655"/>
                <a:gd name="connsiteX69" fmla="*/ 4449171 w 5377218"/>
                <a:gd name="connsiteY69" fmla="*/ 1160060 h 2729655"/>
                <a:gd name="connsiteX70" fmla="*/ 4531057 w 5377218"/>
                <a:gd name="connsiteY70" fmla="*/ 1119116 h 2729655"/>
                <a:gd name="connsiteX71" fmla="*/ 4612944 w 5377218"/>
                <a:gd name="connsiteY71" fmla="*/ 1064525 h 2729655"/>
                <a:gd name="connsiteX72" fmla="*/ 4653887 w 5377218"/>
                <a:gd name="connsiteY72" fmla="*/ 1037230 h 2729655"/>
                <a:gd name="connsiteX73" fmla="*/ 4722126 w 5377218"/>
                <a:gd name="connsiteY73" fmla="*/ 941696 h 2729655"/>
                <a:gd name="connsiteX74" fmla="*/ 4763069 w 5377218"/>
                <a:gd name="connsiteY74" fmla="*/ 900752 h 2729655"/>
                <a:gd name="connsiteX75" fmla="*/ 4817660 w 5377218"/>
                <a:gd name="connsiteY75" fmla="*/ 818866 h 2729655"/>
                <a:gd name="connsiteX76" fmla="*/ 4844956 w 5377218"/>
                <a:gd name="connsiteY76" fmla="*/ 777922 h 2729655"/>
                <a:gd name="connsiteX77" fmla="*/ 4872251 w 5377218"/>
                <a:gd name="connsiteY77" fmla="*/ 736979 h 2729655"/>
                <a:gd name="connsiteX78" fmla="*/ 4913194 w 5377218"/>
                <a:gd name="connsiteY78" fmla="*/ 682388 h 2729655"/>
                <a:gd name="connsiteX79" fmla="*/ 4940490 w 5377218"/>
                <a:gd name="connsiteY79" fmla="*/ 641445 h 2729655"/>
                <a:gd name="connsiteX80" fmla="*/ 5022377 w 5377218"/>
                <a:gd name="connsiteY80" fmla="*/ 559558 h 2729655"/>
                <a:gd name="connsiteX81" fmla="*/ 5063320 w 5377218"/>
                <a:gd name="connsiteY81" fmla="*/ 518615 h 2729655"/>
                <a:gd name="connsiteX82" fmla="*/ 5104263 w 5377218"/>
                <a:gd name="connsiteY82" fmla="*/ 477672 h 2729655"/>
                <a:gd name="connsiteX83" fmla="*/ 5158854 w 5377218"/>
                <a:gd name="connsiteY83" fmla="*/ 395785 h 2729655"/>
                <a:gd name="connsiteX84" fmla="*/ 5186150 w 5377218"/>
                <a:gd name="connsiteY84" fmla="*/ 354842 h 2729655"/>
                <a:gd name="connsiteX85" fmla="*/ 5240741 w 5377218"/>
                <a:gd name="connsiteY85" fmla="*/ 272955 h 2729655"/>
                <a:gd name="connsiteX86" fmla="*/ 5295332 w 5377218"/>
                <a:gd name="connsiteY86" fmla="*/ 177421 h 2729655"/>
                <a:gd name="connsiteX87" fmla="*/ 5322627 w 5377218"/>
                <a:gd name="connsiteY87" fmla="*/ 136478 h 2729655"/>
                <a:gd name="connsiteX88" fmla="*/ 5336275 w 5377218"/>
                <a:gd name="connsiteY88" fmla="*/ 95534 h 2729655"/>
                <a:gd name="connsiteX89" fmla="*/ 5377218 w 5377218"/>
                <a:gd name="connsiteY89" fmla="*/ 40943 h 272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77218" h="2729655">
                  <a:moveTo>
                    <a:pt x="0" y="0"/>
                  </a:moveTo>
                  <a:cubicBezTo>
                    <a:pt x="43142" y="34514"/>
                    <a:pt x="120844" y="92555"/>
                    <a:pt x="150126" y="136478"/>
                  </a:cubicBezTo>
                  <a:lnTo>
                    <a:pt x="204717" y="218364"/>
                  </a:lnTo>
                  <a:cubicBezTo>
                    <a:pt x="209266" y="236561"/>
                    <a:pt x="209977" y="256178"/>
                    <a:pt x="218365" y="272955"/>
                  </a:cubicBezTo>
                  <a:cubicBezTo>
                    <a:pt x="233036" y="302297"/>
                    <a:pt x="272956" y="354842"/>
                    <a:pt x="272956" y="354842"/>
                  </a:cubicBezTo>
                  <a:cubicBezTo>
                    <a:pt x="315728" y="525938"/>
                    <a:pt x="249006" y="311062"/>
                    <a:pt x="327547" y="436728"/>
                  </a:cubicBezTo>
                  <a:cubicBezTo>
                    <a:pt x="342796" y="461127"/>
                    <a:pt x="338882" y="494675"/>
                    <a:pt x="354842" y="518615"/>
                  </a:cubicBezTo>
                  <a:cubicBezTo>
                    <a:pt x="373039" y="545911"/>
                    <a:pt x="399059" y="569380"/>
                    <a:pt x="409433" y="600502"/>
                  </a:cubicBezTo>
                  <a:cubicBezTo>
                    <a:pt x="433455" y="672567"/>
                    <a:pt x="415101" y="629475"/>
                    <a:pt x="477672" y="723331"/>
                  </a:cubicBezTo>
                  <a:lnTo>
                    <a:pt x="504968" y="764275"/>
                  </a:lnTo>
                  <a:cubicBezTo>
                    <a:pt x="514066" y="777923"/>
                    <a:pt x="520665" y="793620"/>
                    <a:pt x="532263" y="805218"/>
                  </a:cubicBezTo>
                  <a:cubicBezTo>
                    <a:pt x="569481" y="842436"/>
                    <a:pt x="581112" y="857927"/>
                    <a:pt x="627797" y="887105"/>
                  </a:cubicBezTo>
                  <a:cubicBezTo>
                    <a:pt x="675373" y="916840"/>
                    <a:pt x="684586" y="914949"/>
                    <a:pt x="736979" y="928048"/>
                  </a:cubicBezTo>
                  <a:cubicBezTo>
                    <a:pt x="784748" y="959893"/>
                    <a:pt x="809766" y="968989"/>
                    <a:pt x="832514" y="1037230"/>
                  </a:cubicBezTo>
                  <a:cubicBezTo>
                    <a:pt x="845724" y="1076858"/>
                    <a:pt x="844596" y="1085445"/>
                    <a:pt x="873457" y="1119116"/>
                  </a:cubicBezTo>
                  <a:cubicBezTo>
                    <a:pt x="900268" y="1150396"/>
                    <a:pt x="971618" y="1218720"/>
                    <a:pt x="1009935" y="1228299"/>
                  </a:cubicBezTo>
                  <a:cubicBezTo>
                    <a:pt x="1078482" y="1245435"/>
                    <a:pt x="1046732" y="1236014"/>
                    <a:pt x="1105469" y="1255594"/>
                  </a:cubicBezTo>
                  <a:cubicBezTo>
                    <a:pt x="1119117" y="1269242"/>
                    <a:pt x="1130706" y="1285319"/>
                    <a:pt x="1146412" y="1296537"/>
                  </a:cubicBezTo>
                  <a:cubicBezTo>
                    <a:pt x="1188814" y="1326824"/>
                    <a:pt x="1207971" y="1323875"/>
                    <a:pt x="1255594" y="1337481"/>
                  </a:cubicBezTo>
                  <a:cubicBezTo>
                    <a:pt x="1269427" y="1341433"/>
                    <a:pt x="1282890" y="1346579"/>
                    <a:pt x="1296538" y="1351128"/>
                  </a:cubicBezTo>
                  <a:cubicBezTo>
                    <a:pt x="1332584" y="1459267"/>
                    <a:pt x="1328563" y="1404634"/>
                    <a:pt x="1310185" y="1514902"/>
                  </a:cubicBezTo>
                  <a:cubicBezTo>
                    <a:pt x="1326078" y="1657933"/>
                    <a:pt x="1313652" y="1608343"/>
                    <a:pt x="1351129" y="1733266"/>
                  </a:cubicBezTo>
                  <a:cubicBezTo>
                    <a:pt x="1355263" y="1747045"/>
                    <a:pt x="1356797" y="1762239"/>
                    <a:pt x="1364777" y="1774209"/>
                  </a:cubicBezTo>
                  <a:cubicBezTo>
                    <a:pt x="1375483" y="1790268"/>
                    <a:pt x="1393364" y="1800325"/>
                    <a:pt x="1405720" y="1815152"/>
                  </a:cubicBezTo>
                  <a:cubicBezTo>
                    <a:pt x="1416221" y="1827753"/>
                    <a:pt x="1420671" y="1845295"/>
                    <a:pt x="1433015" y="1856096"/>
                  </a:cubicBezTo>
                  <a:cubicBezTo>
                    <a:pt x="1457703" y="1877699"/>
                    <a:pt x="1487606" y="1892490"/>
                    <a:pt x="1514902" y="1910687"/>
                  </a:cubicBezTo>
                  <a:cubicBezTo>
                    <a:pt x="1528550" y="1919785"/>
                    <a:pt x="1540284" y="1932795"/>
                    <a:pt x="1555845" y="1937982"/>
                  </a:cubicBezTo>
                  <a:cubicBezTo>
                    <a:pt x="1640801" y="1966301"/>
                    <a:pt x="1582681" y="1948809"/>
                    <a:pt x="1733266" y="1978925"/>
                  </a:cubicBezTo>
                  <a:cubicBezTo>
                    <a:pt x="1746914" y="1988024"/>
                    <a:pt x="1765516" y="1992312"/>
                    <a:pt x="1774209" y="2006221"/>
                  </a:cubicBezTo>
                  <a:cubicBezTo>
                    <a:pt x="1789458" y="2030620"/>
                    <a:pt x="1792406" y="2060812"/>
                    <a:pt x="1801505" y="2088108"/>
                  </a:cubicBezTo>
                  <a:lnTo>
                    <a:pt x="1815153" y="2129051"/>
                  </a:lnTo>
                  <a:lnTo>
                    <a:pt x="1842448" y="2210937"/>
                  </a:lnTo>
                  <a:cubicBezTo>
                    <a:pt x="1899475" y="2267965"/>
                    <a:pt x="1867950" y="2240300"/>
                    <a:pt x="1937982" y="2292824"/>
                  </a:cubicBezTo>
                  <a:cubicBezTo>
                    <a:pt x="1946532" y="2327024"/>
                    <a:pt x="1949162" y="2363555"/>
                    <a:pt x="1978926" y="2388358"/>
                  </a:cubicBezTo>
                  <a:cubicBezTo>
                    <a:pt x="2021525" y="2423857"/>
                    <a:pt x="2031794" y="2407969"/>
                    <a:pt x="2074460" y="2429302"/>
                  </a:cubicBezTo>
                  <a:cubicBezTo>
                    <a:pt x="2089131" y="2436637"/>
                    <a:pt x="2101755" y="2447499"/>
                    <a:pt x="2115403" y="2456597"/>
                  </a:cubicBezTo>
                  <a:cubicBezTo>
                    <a:pt x="2124502" y="2470245"/>
                    <a:pt x="2130098" y="2487039"/>
                    <a:pt x="2142699" y="2497540"/>
                  </a:cubicBezTo>
                  <a:cubicBezTo>
                    <a:pt x="2181617" y="2529972"/>
                    <a:pt x="2218866" y="2526818"/>
                    <a:pt x="2265529" y="2538484"/>
                  </a:cubicBezTo>
                  <a:cubicBezTo>
                    <a:pt x="2279485" y="2541973"/>
                    <a:pt x="2292824" y="2547582"/>
                    <a:pt x="2306472" y="2552131"/>
                  </a:cubicBezTo>
                  <a:cubicBezTo>
                    <a:pt x="2320120" y="2561230"/>
                    <a:pt x="2334814" y="2568926"/>
                    <a:pt x="2347415" y="2579427"/>
                  </a:cubicBezTo>
                  <a:cubicBezTo>
                    <a:pt x="2383319" y="2609347"/>
                    <a:pt x="2420293" y="2667825"/>
                    <a:pt x="2470245" y="2674961"/>
                  </a:cubicBezTo>
                  <a:lnTo>
                    <a:pt x="2565779" y="2688609"/>
                  </a:lnTo>
                  <a:cubicBezTo>
                    <a:pt x="2702805" y="2734284"/>
                    <a:pt x="2652214" y="2721005"/>
                    <a:pt x="2934269" y="2729552"/>
                  </a:cubicBezTo>
                  <a:cubicBezTo>
                    <a:pt x="2975445" y="2730800"/>
                    <a:pt x="3016156" y="2720454"/>
                    <a:pt x="3057099" y="2715905"/>
                  </a:cubicBezTo>
                  <a:cubicBezTo>
                    <a:pt x="3093201" y="2571497"/>
                    <a:pt x="3044186" y="2741545"/>
                    <a:pt x="3098042" y="2620370"/>
                  </a:cubicBezTo>
                  <a:cubicBezTo>
                    <a:pt x="3109727" y="2594078"/>
                    <a:pt x="3099604" y="2551351"/>
                    <a:pt x="3125338" y="2538484"/>
                  </a:cubicBezTo>
                  <a:cubicBezTo>
                    <a:pt x="3216915" y="2492695"/>
                    <a:pt x="3181178" y="2504194"/>
                    <a:pt x="3330054" y="2483893"/>
                  </a:cubicBezTo>
                  <a:cubicBezTo>
                    <a:pt x="3379841" y="2477104"/>
                    <a:pt x="3430137" y="2474794"/>
                    <a:pt x="3480179" y="2470245"/>
                  </a:cubicBezTo>
                  <a:cubicBezTo>
                    <a:pt x="3493827" y="2465696"/>
                    <a:pt x="3507290" y="2460549"/>
                    <a:pt x="3521123" y="2456597"/>
                  </a:cubicBezTo>
                  <a:cubicBezTo>
                    <a:pt x="3539158" y="2451444"/>
                    <a:pt x="3559428" y="2452255"/>
                    <a:pt x="3575714" y="2442949"/>
                  </a:cubicBezTo>
                  <a:cubicBezTo>
                    <a:pt x="3592472" y="2433373"/>
                    <a:pt x="3601422" y="2413855"/>
                    <a:pt x="3616657" y="2402006"/>
                  </a:cubicBezTo>
                  <a:cubicBezTo>
                    <a:pt x="3642552" y="2381866"/>
                    <a:pt x="3671248" y="2365612"/>
                    <a:pt x="3698544" y="2347415"/>
                  </a:cubicBezTo>
                  <a:lnTo>
                    <a:pt x="3739487" y="2320119"/>
                  </a:lnTo>
                  <a:lnTo>
                    <a:pt x="3780430" y="2292824"/>
                  </a:lnTo>
                  <a:cubicBezTo>
                    <a:pt x="3853219" y="2183643"/>
                    <a:pt x="3757684" y="2315570"/>
                    <a:pt x="3848669" y="2224585"/>
                  </a:cubicBezTo>
                  <a:cubicBezTo>
                    <a:pt x="3860267" y="2212987"/>
                    <a:pt x="3866866" y="2197290"/>
                    <a:pt x="3875965" y="2183642"/>
                  </a:cubicBezTo>
                  <a:cubicBezTo>
                    <a:pt x="3900986" y="2108575"/>
                    <a:pt x="3874577" y="2175834"/>
                    <a:pt x="3916908" y="2101755"/>
                  </a:cubicBezTo>
                  <a:cubicBezTo>
                    <a:pt x="3927002" y="2084091"/>
                    <a:pt x="3932378" y="2063719"/>
                    <a:pt x="3944203" y="2047164"/>
                  </a:cubicBezTo>
                  <a:cubicBezTo>
                    <a:pt x="3955421" y="2031458"/>
                    <a:pt x="3972791" y="2021048"/>
                    <a:pt x="3985147" y="2006221"/>
                  </a:cubicBezTo>
                  <a:cubicBezTo>
                    <a:pt x="4051672" y="1926392"/>
                    <a:pt x="3962415" y="2002799"/>
                    <a:pt x="4067033" y="1924334"/>
                  </a:cubicBezTo>
                  <a:cubicBezTo>
                    <a:pt x="4071582" y="1910686"/>
                    <a:pt x="4074247" y="1896258"/>
                    <a:pt x="4080681" y="1883391"/>
                  </a:cubicBezTo>
                  <a:cubicBezTo>
                    <a:pt x="4088017" y="1868720"/>
                    <a:pt x="4101516" y="1857524"/>
                    <a:pt x="4107977" y="1842448"/>
                  </a:cubicBezTo>
                  <a:cubicBezTo>
                    <a:pt x="4115366" y="1825208"/>
                    <a:pt x="4114235" y="1805097"/>
                    <a:pt x="4121624" y="1787857"/>
                  </a:cubicBezTo>
                  <a:cubicBezTo>
                    <a:pt x="4128085" y="1772780"/>
                    <a:pt x="4140782" y="1761155"/>
                    <a:pt x="4148920" y="1746913"/>
                  </a:cubicBezTo>
                  <a:cubicBezTo>
                    <a:pt x="4222207" y="1618660"/>
                    <a:pt x="4123960" y="1768209"/>
                    <a:pt x="4217159" y="1637731"/>
                  </a:cubicBezTo>
                  <a:cubicBezTo>
                    <a:pt x="4226693" y="1624384"/>
                    <a:pt x="4233481" y="1608980"/>
                    <a:pt x="4244454" y="1596788"/>
                  </a:cubicBezTo>
                  <a:cubicBezTo>
                    <a:pt x="4274581" y="1563314"/>
                    <a:pt x="4339988" y="1501254"/>
                    <a:pt x="4339988" y="1501254"/>
                  </a:cubicBezTo>
                  <a:cubicBezTo>
                    <a:pt x="4374857" y="1396647"/>
                    <a:pt x="4337598" y="1519175"/>
                    <a:pt x="4367284" y="1296537"/>
                  </a:cubicBezTo>
                  <a:cubicBezTo>
                    <a:pt x="4373093" y="1252970"/>
                    <a:pt x="4396068" y="1237132"/>
                    <a:pt x="4421875" y="1201003"/>
                  </a:cubicBezTo>
                  <a:cubicBezTo>
                    <a:pt x="4431409" y="1187656"/>
                    <a:pt x="4437573" y="1171658"/>
                    <a:pt x="4449171" y="1160060"/>
                  </a:cubicBezTo>
                  <a:cubicBezTo>
                    <a:pt x="4494612" y="1114619"/>
                    <a:pt x="4481106" y="1146867"/>
                    <a:pt x="4531057" y="1119116"/>
                  </a:cubicBezTo>
                  <a:cubicBezTo>
                    <a:pt x="4559734" y="1103184"/>
                    <a:pt x="4585648" y="1082722"/>
                    <a:pt x="4612944" y="1064525"/>
                  </a:cubicBezTo>
                  <a:lnTo>
                    <a:pt x="4653887" y="1037230"/>
                  </a:lnTo>
                  <a:cubicBezTo>
                    <a:pt x="4675492" y="1004821"/>
                    <a:pt x="4696728" y="971327"/>
                    <a:pt x="4722126" y="941696"/>
                  </a:cubicBezTo>
                  <a:cubicBezTo>
                    <a:pt x="4734687" y="927042"/>
                    <a:pt x="4751219" y="915987"/>
                    <a:pt x="4763069" y="900752"/>
                  </a:cubicBezTo>
                  <a:cubicBezTo>
                    <a:pt x="4783209" y="874857"/>
                    <a:pt x="4799463" y="846161"/>
                    <a:pt x="4817660" y="818866"/>
                  </a:cubicBezTo>
                  <a:lnTo>
                    <a:pt x="4844956" y="777922"/>
                  </a:lnTo>
                  <a:cubicBezTo>
                    <a:pt x="4854054" y="764274"/>
                    <a:pt x="4862410" y="750101"/>
                    <a:pt x="4872251" y="736979"/>
                  </a:cubicBezTo>
                  <a:cubicBezTo>
                    <a:pt x="4885899" y="718782"/>
                    <a:pt x="4899973" y="700897"/>
                    <a:pt x="4913194" y="682388"/>
                  </a:cubicBezTo>
                  <a:cubicBezTo>
                    <a:pt x="4922728" y="669041"/>
                    <a:pt x="4929593" y="653704"/>
                    <a:pt x="4940490" y="641445"/>
                  </a:cubicBezTo>
                  <a:cubicBezTo>
                    <a:pt x="4966136" y="612594"/>
                    <a:pt x="4995081" y="586854"/>
                    <a:pt x="5022377" y="559558"/>
                  </a:cubicBezTo>
                  <a:lnTo>
                    <a:pt x="5063320" y="518615"/>
                  </a:lnTo>
                  <a:cubicBezTo>
                    <a:pt x="5076968" y="504967"/>
                    <a:pt x="5093557" y="493731"/>
                    <a:pt x="5104263" y="477672"/>
                  </a:cubicBezTo>
                  <a:lnTo>
                    <a:pt x="5158854" y="395785"/>
                  </a:lnTo>
                  <a:lnTo>
                    <a:pt x="5186150" y="354842"/>
                  </a:lnTo>
                  <a:cubicBezTo>
                    <a:pt x="5210133" y="282889"/>
                    <a:pt x="5183945" y="341110"/>
                    <a:pt x="5240741" y="272955"/>
                  </a:cubicBezTo>
                  <a:cubicBezTo>
                    <a:pt x="5270966" y="236685"/>
                    <a:pt x="5271064" y="219889"/>
                    <a:pt x="5295332" y="177421"/>
                  </a:cubicBezTo>
                  <a:cubicBezTo>
                    <a:pt x="5303470" y="163180"/>
                    <a:pt x="5315292" y="151149"/>
                    <a:pt x="5322627" y="136478"/>
                  </a:cubicBezTo>
                  <a:cubicBezTo>
                    <a:pt x="5329061" y="123611"/>
                    <a:pt x="5329137" y="108025"/>
                    <a:pt x="5336275" y="95534"/>
                  </a:cubicBezTo>
                  <a:cubicBezTo>
                    <a:pt x="5347560" y="75785"/>
                    <a:pt x="5377218" y="40943"/>
                    <a:pt x="5377218" y="4094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127445" y="1534401"/>
              <a:ext cx="3072117" cy="2207732"/>
            </a:xfrm>
            <a:custGeom>
              <a:avLst/>
              <a:gdLst>
                <a:gd name="connsiteX0" fmla="*/ 0 w 5268072"/>
                <a:gd name="connsiteY0" fmla="*/ 0 h 3304475"/>
                <a:gd name="connsiteX1" fmla="*/ 68239 w 5268072"/>
                <a:gd name="connsiteY1" fmla="*/ 150125 h 3304475"/>
                <a:gd name="connsiteX2" fmla="*/ 95535 w 5268072"/>
                <a:gd name="connsiteY2" fmla="*/ 191068 h 3304475"/>
                <a:gd name="connsiteX3" fmla="*/ 122830 w 5268072"/>
                <a:gd name="connsiteY3" fmla="*/ 300250 h 3304475"/>
                <a:gd name="connsiteX4" fmla="*/ 136478 w 5268072"/>
                <a:gd name="connsiteY4" fmla="*/ 395785 h 3304475"/>
                <a:gd name="connsiteX5" fmla="*/ 191069 w 5268072"/>
                <a:gd name="connsiteY5" fmla="*/ 518614 h 3304475"/>
                <a:gd name="connsiteX6" fmla="*/ 204717 w 5268072"/>
                <a:gd name="connsiteY6" fmla="*/ 559558 h 3304475"/>
                <a:gd name="connsiteX7" fmla="*/ 245660 w 5268072"/>
                <a:gd name="connsiteY7" fmla="*/ 614149 h 3304475"/>
                <a:gd name="connsiteX8" fmla="*/ 341194 w 5268072"/>
                <a:gd name="connsiteY8" fmla="*/ 723331 h 3304475"/>
                <a:gd name="connsiteX9" fmla="*/ 409433 w 5268072"/>
                <a:gd name="connsiteY9" fmla="*/ 846161 h 3304475"/>
                <a:gd name="connsiteX10" fmla="*/ 477672 w 5268072"/>
                <a:gd name="connsiteY10" fmla="*/ 1023582 h 3304475"/>
                <a:gd name="connsiteX11" fmla="*/ 491320 w 5268072"/>
                <a:gd name="connsiteY11" fmla="*/ 1078173 h 3304475"/>
                <a:gd name="connsiteX12" fmla="*/ 504968 w 5268072"/>
                <a:gd name="connsiteY12" fmla="*/ 1119116 h 3304475"/>
                <a:gd name="connsiteX13" fmla="*/ 518615 w 5268072"/>
                <a:gd name="connsiteY13" fmla="*/ 1228298 h 3304475"/>
                <a:gd name="connsiteX14" fmla="*/ 532263 w 5268072"/>
                <a:gd name="connsiteY14" fmla="*/ 1269241 h 3304475"/>
                <a:gd name="connsiteX15" fmla="*/ 614150 w 5268072"/>
                <a:gd name="connsiteY15" fmla="*/ 1351128 h 3304475"/>
                <a:gd name="connsiteX16" fmla="*/ 696036 w 5268072"/>
                <a:gd name="connsiteY16" fmla="*/ 1433014 h 3304475"/>
                <a:gd name="connsiteX17" fmla="*/ 736980 w 5268072"/>
                <a:gd name="connsiteY17" fmla="*/ 1473958 h 3304475"/>
                <a:gd name="connsiteX18" fmla="*/ 791571 w 5268072"/>
                <a:gd name="connsiteY18" fmla="*/ 1596788 h 3304475"/>
                <a:gd name="connsiteX19" fmla="*/ 832514 w 5268072"/>
                <a:gd name="connsiteY19" fmla="*/ 1637731 h 3304475"/>
                <a:gd name="connsiteX20" fmla="*/ 873457 w 5268072"/>
                <a:gd name="connsiteY20" fmla="*/ 1651379 h 3304475"/>
                <a:gd name="connsiteX21" fmla="*/ 928048 w 5268072"/>
                <a:gd name="connsiteY21" fmla="*/ 1705970 h 3304475"/>
                <a:gd name="connsiteX22" fmla="*/ 1050878 w 5268072"/>
                <a:gd name="connsiteY22" fmla="*/ 1733265 h 3304475"/>
                <a:gd name="connsiteX23" fmla="*/ 1132765 w 5268072"/>
                <a:gd name="connsiteY23" fmla="*/ 1787856 h 3304475"/>
                <a:gd name="connsiteX24" fmla="*/ 1173708 w 5268072"/>
                <a:gd name="connsiteY24" fmla="*/ 1910686 h 3304475"/>
                <a:gd name="connsiteX25" fmla="*/ 1187356 w 5268072"/>
                <a:gd name="connsiteY25" fmla="*/ 1951629 h 3304475"/>
                <a:gd name="connsiteX26" fmla="*/ 1201003 w 5268072"/>
                <a:gd name="connsiteY26" fmla="*/ 2033516 h 3304475"/>
                <a:gd name="connsiteX27" fmla="*/ 1228299 w 5268072"/>
                <a:gd name="connsiteY27" fmla="*/ 2142698 h 3304475"/>
                <a:gd name="connsiteX28" fmla="*/ 1282890 w 5268072"/>
                <a:gd name="connsiteY28" fmla="*/ 2292823 h 3304475"/>
                <a:gd name="connsiteX29" fmla="*/ 1323833 w 5268072"/>
                <a:gd name="connsiteY29" fmla="*/ 2320119 h 3304475"/>
                <a:gd name="connsiteX30" fmla="*/ 1378424 w 5268072"/>
                <a:gd name="connsiteY30" fmla="*/ 2415653 h 3304475"/>
                <a:gd name="connsiteX31" fmla="*/ 1392072 w 5268072"/>
                <a:gd name="connsiteY31" fmla="*/ 2456597 h 3304475"/>
                <a:gd name="connsiteX32" fmla="*/ 1460311 w 5268072"/>
                <a:gd name="connsiteY32" fmla="*/ 2524835 h 3304475"/>
                <a:gd name="connsiteX33" fmla="*/ 1528550 w 5268072"/>
                <a:gd name="connsiteY33" fmla="*/ 2593074 h 3304475"/>
                <a:gd name="connsiteX34" fmla="*/ 1596788 w 5268072"/>
                <a:gd name="connsiteY34" fmla="*/ 2661313 h 3304475"/>
                <a:gd name="connsiteX35" fmla="*/ 1733266 w 5268072"/>
                <a:gd name="connsiteY35" fmla="*/ 2702256 h 3304475"/>
                <a:gd name="connsiteX36" fmla="*/ 1774209 w 5268072"/>
                <a:gd name="connsiteY36" fmla="*/ 2715904 h 3304475"/>
                <a:gd name="connsiteX37" fmla="*/ 1828800 w 5268072"/>
                <a:gd name="connsiteY37" fmla="*/ 2838734 h 3304475"/>
                <a:gd name="connsiteX38" fmla="*/ 1856096 w 5268072"/>
                <a:gd name="connsiteY38" fmla="*/ 2893325 h 3304475"/>
                <a:gd name="connsiteX39" fmla="*/ 1910687 w 5268072"/>
                <a:gd name="connsiteY39" fmla="*/ 2920620 h 3304475"/>
                <a:gd name="connsiteX40" fmla="*/ 1951630 w 5268072"/>
                <a:gd name="connsiteY40" fmla="*/ 2947916 h 3304475"/>
                <a:gd name="connsiteX41" fmla="*/ 2006221 w 5268072"/>
                <a:gd name="connsiteY41" fmla="*/ 2975212 h 3304475"/>
                <a:gd name="connsiteX42" fmla="*/ 2088108 w 5268072"/>
                <a:gd name="connsiteY42" fmla="*/ 3029803 h 3304475"/>
                <a:gd name="connsiteX43" fmla="*/ 2169994 w 5268072"/>
                <a:gd name="connsiteY43" fmla="*/ 3057098 h 3304475"/>
                <a:gd name="connsiteX44" fmla="*/ 2620371 w 5268072"/>
                <a:gd name="connsiteY44" fmla="*/ 3084394 h 3304475"/>
                <a:gd name="connsiteX45" fmla="*/ 2688609 w 5268072"/>
                <a:gd name="connsiteY45" fmla="*/ 3152632 h 3304475"/>
                <a:gd name="connsiteX46" fmla="*/ 2729553 w 5268072"/>
                <a:gd name="connsiteY46" fmla="*/ 3193576 h 3304475"/>
                <a:gd name="connsiteX47" fmla="*/ 2784144 w 5268072"/>
                <a:gd name="connsiteY47" fmla="*/ 3234519 h 3304475"/>
                <a:gd name="connsiteX48" fmla="*/ 2825087 w 5268072"/>
                <a:gd name="connsiteY48" fmla="*/ 3261814 h 3304475"/>
                <a:gd name="connsiteX49" fmla="*/ 2866030 w 5268072"/>
                <a:gd name="connsiteY49" fmla="*/ 3302758 h 3304475"/>
                <a:gd name="connsiteX50" fmla="*/ 3111690 w 5268072"/>
                <a:gd name="connsiteY50" fmla="*/ 3248167 h 3304475"/>
                <a:gd name="connsiteX51" fmla="*/ 3138986 w 5268072"/>
                <a:gd name="connsiteY51" fmla="*/ 3207223 h 3304475"/>
                <a:gd name="connsiteX52" fmla="*/ 3152633 w 5268072"/>
                <a:gd name="connsiteY52" fmla="*/ 3166280 h 3304475"/>
                <a:gd name="connsiteX53" fmla="*/ 3193577 w 5268072"/>
                <a:gd name="connsiteY53" fmla="*/ 3152632 h 3304475"/>
                <a:gd name="connsiteX54" fmla="*/ 3248168 w 5268072"/>
                <a:gd name="connsiteY54" fmla="*/ 3125337 h 3304475"/>
                <a:gd name="connsiteX55" fmla="*/ 3289111 w 5268072"/>
                <a:gd name="connsiteY55" fmla="*/ 3098041 h 3304475"/>
                <a:gd name="connsiteX56" fmla="*/ 3411941 w 5268072"/>
                <a:gd name="connsiteY56" fmla="*/ 3057098 h 3304475"/>
                <a:gd name="connsiteX57" fmla="*/ 3480180 w 5268072"/>
                <a:gd name="connsiteY57" fmla="*/ 2961564 h 3304475"/>
                <a:gd name="connsiteX58" fmla="*/ 3493827 w 5268072"/>
                <a:gd name="connsiteY58" fmla="*/ 2893325 h 3304475"/>
                <a:gd name="connsiteX59" fmla="*/ 3603009 w 5268072"/>
                <a:gd name="connsiteY59" fmla="*/ 2797791 h 3304475"/>
                <a:gd name="connsiteX60" fmla="*/ 3684896 w 5268072"/>
                <a:gd name="connsiteY60" fmla="*/ 2756847 h 3304475"/>
                <a:gd name="connsiteX61" fmla="*/ 3725839 w 5268072"/>
                <a:gd name="connsiteY61" fmla="*/ 2715904 h 3304475"/>
                <a:gd name="connsiteX62" fmla="*/ 3739487 w 5268072"/>
                <a:gd name="connsiteY62" fmla="*/ 2674961 h 3304475"/>
                <a:gd name="connsiteX63" fmla="*/ 3862317 w 5268072"/>
                <a:gd name="connsiteY63" fmla="*/ 2579426 h 3304475"/>
                <a:gd name="connsiteX64" fmla="*/ 3903260 w 5268072"/>
                <a:gd name="connsiteY64" fmla="*/ 2497540 h 3304475"/>
                <a:gd name="connsiteX65" fmla="*/ 3930556 w 5268072"/>
                <a:gd name="connsiteY65" fmla="*/ 2456597 h 3304475"/>
                <a:gd name="connsiteX66" fmla="*/ 3971499 w 5268072"/>
                <a:gd name="connsiteY66" fmla="*/ 2361062 h 3304475"/>
                <a:gd name="connsiteX67" fmla="*/ 3985147 w 5268072"/>
                <a:gd name="connsiteY67" fmla="*/ 2320119 h 3304475"/>
                <a:gd name="connsiteX68" fmla="*/ 4026090 w 5268072"/>
                <a:gd name="connsiteY68" fmla="*/ 2279176 h 3304475"/>
                <a:gd name="connsiteX69" fmla="*/ 4080681 w 5268072"/>
                <a:gd name="connsiteY69" fmla="*/ 2183641 h 3304475"/>
                <a:gd name="connsiteX70" fmla="*/ 4135272 w 5268072"/>
                <a:gd name="connsiteY70" fmla="*/ 2142698 h 3304475"/>
                <a:gd name="connsiteX71" fmla="*/ 4162568 w 5268072"/>
                <a:gd name="connsiteY71" fmla="*/ 2088107 h 3304475"/>
                <a:gd name="connsiteX72" fmla="*/ 4176215 w 5268072"/>
                <a:gd name="connsiteY72" fmla="*/ 2047164 h 3304475"/>
                <a:gd name="connsiteX73" fmla="*/ 4230806 w 5268072"/>
                <a:gd name="connsiteY73" fmla="*/ 1951629 h 3304475"/>
                <a:gd name="connsiteX74" fmla="*/ 4312693 w 5268072"/>
                <a:gd name="connsiteY74" fmla="*/ 1856095 h 3304475"/>
                <a:gd name="connsiteX75" fmla="*/ 4380932 w 5268072"/>
                <a:gd name="connsiteY75" fmla="*/ 1842447 h 3304475"/>
                <a:gd name="connsiteX76" fmla="*/ 4462818 w 5268072"/>
                <a:gd name="connsiteY76" fmla="*/ 1760561 h 3304475"/>
                <a:gd name="connsiteX77" fmla="*/ 4558353 w 5268072"/>
                <a:gd name="connsiteY77" fmla="*/ 1610435 h 3304475"/>
                <a:gd name="connsiteX78" fmla="*/ 4599296 w 5268072"/>
                <a:gd name="connsiteY78" fmla="*/ 1473958 h 3304475"/>
                <a:gd name="connsiteX79" fmla="*/ 4612944 w 5268072"/>
                <a:gd name="connsiteY79" fmla="*/ 1433014 h 3304475"/>
                <a:gd name="connsiteX80" fmla="*/ 4640239 w 5268072"/>
                <a:gd name="connsiteY80" fmla="*/ 1323832 h 3304475"/>
                <a:gd name="connsiteX81" fmla="*/ 4722126 w 5268072"/>
                <a:gd name="connsiteY81" fmla="*/ 1187355 h 3304475"/>
                <a:gd name="connsiteX82" fmla="*/ 4763069 w 5268072"/>
                <a:gd name="connsiteY82" fmla="*/ 1146412 h 3304475"/>
                <a:gd name="connsiteX83" fmla="*/ 4858603 w 5268072"/>
                <a:gd name="connsiteY83" fmla="*/ 1023582 h 3304475"/>
                <a:gd name="connsiteX84" fmla="*/ 4954138 w 5268072"/>
                <a:gd name="connsiteY84" fmla="*/ 914400 h 3304475"/>
                <a:gd name="connsiteX85" fmla="*/ 4995081 w 5268072"/>
                <a:gd name="connsiteY85" fmla="*/ 832513 h 3304475"/>
                <a:gd name="connsiteX86" fmla="*/ 5022377 w 5268072"/>
                <a:gd name="connsiteY86" fmla="*/ 709683 h 3304475"/>
                <a:gd name="connsiteX87" fmla="*/ 5063320 w 5268072"/>
                <a:gd name="connsiteY87" fmla="*/ 668740 h 3304475"/>
                <a:gd name="connsiteX88" fmla="*/ 5076968 w 5268072"/>
                <a:gd name="connsiteY88" fmla="*/ 627797 h 3304475"/>
                <a:gd name="connsiteX89" fmla="*/ 5104263 w 5268072"/>
                <a:gd name="connsiteY89" fmla="*/ 586853 h 3304475"/>
                <a:gd name="connsiteX90" fmla="*/ 5131559 w 5268072"/>
                <a:gd name="connsiteY90" fmla="*/ 491319 h 3304475"/>
                <a:gd name="connsiteX91" fmla="*/ 5158854 w 5268072"/>
                <a:gd name="connsiteY91" fmla="*/ 450376 h 3304475"/>
                <a:gd name="connsiteX92" fmla="*/ 5213445 w 5268072"/>
                <a:gd name="connsiteY92" fmla="*/ 368489 h 3304475"/>
                <a:gd name="connsiteX93" fmla="*/ 5254388 w 5268072"/>
                <a:gd name="connsiteY93" fmla="*/ 232012 h 3304475"/>
                <a:gd name="connsiteX94" fmla="*/ 5268036 w 5268072"/>
                <a:gd name="connsiteY94" fmla="*/ 177420 h 330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268072" h="3304475">
                  <a:moveTo>
                    <a:pt x="0" y="0"/>
                  </a:moveTo>
                  <a:cubicBezTo>
                    <a:pt x="20082" y="100405"/>
                    <a:pt x="781" y="48939"/>
                    <a:pt x="68239" y="150125"/>
                  </a:cubicBezTo>
                  <a:lnTo>
                    <a:pt x="95535" y="191068"/>
                  </a:lnTo>
                  <a:cubicBezTo>
                    <a:pt x="113114" y="243806"/>
                    <a:pt x="111850" y="234371"/>
                    <a:pt x="122830" y="300250"/>
                  </a:cubicBezTo>
                  <a:cubicBezTo>
                    <a:pt x="128118" y="331981"/>
                    <a:pt x="129245" y="364441"/>
                    <a:pt x="136478" y="395785"/>
                  </a:cubicBezTo>
                  <a:cubicBezTo>
                    <a:pt x="166658" y="526563"/>
                    <a:pt x="149127" y="434729"/>
                    <a:pt x="191069" y="518614"/>
                  </a:cubicBezTo>
                  <a:cubicBezTo>
                    <a:pt x="197503" y="531481"/>
                    <a:pt x="197579" y="547067"/>
                    <a:pt x="204717" y="559558"/>
                  </a:cubicBezTo>
                  <a:cubicBezTo>
                    <a:pt x="216002" y="579307"/>
                    <a:pt x="232616" y="595515"/>
                    <a:pt x="245660" y="614149"/>
                  </a:cubicBezTo>
                  <a:cubicBezTo>
                    <a:pt x="315320" y="713663"/>
                    <a:pt x="269971" y="675848"/>
                    <a:pt x="341194" y="723331"/>
                  </a:cubicBezTo>
                  <a:cubicBezTo>
                    <a:pt x="377994" y="778530"/>
                    <a:pt x="396715" y="791047"/>
                    <a:pt x="409433" y="846161"/>
                  </a:cubicBezTo>
                  <a:cubicBezTo>
                    <a:pt x="446729" y="1007779"/>
                    <a:pt x="401339" y="947247"/>
                    <a:pt x="477672" y="1023582"/>
                  </a:cubicBezTo>
                  <a:cubicBezTo>
                    <a:pt x="482221" y="1041779"/>
                    <a:pt x="486167" y="1060138"/>
                    <a:pt x="491320" y="1078173"/>
                  </a:cubicBezTo>
                  <a:cubicBezTo>
                    <a:pt x="495272" y="1092005"/>
                    <a:pt x="502395" y="1104962"/>
                    <a:pt x="504968" y="1119116"/>
                  </a:cubicBezTo>
                  <a:cubicBezTo>
                    <a:pt x="511529" y="1155202"/>
                    <a:pt x="512054" y="1192212"/>
                    <a:pt x="518615" y="1228298"/>
                  </a:cubicBezTo>
                  <a:cubicBezTo>
                    <a:pt x="521188" y="1242452"/>
                    <a:pt x="523431" y="1257885"/>
                    <a:pt x="532263" y="1269241"/>
                  </a:cubicBezTo>
                  <a:cubicBezTo>
                    <a:pt x="555962" y="1299711"/>
                    <a:pt x="586854" y="1323832"/>
                    <a:pt x="614150" y="1351128"/>
                  </a:cubicBezTo>
                  <a:lnTo>
                    <a:pt x="696036" y="1433014"/>
                  </a:lnTo>
                  <a:lnTo>
                    <a:pt x="736980" y="1473958"/>
                  </a:lnTo>
                  <a:cubicBezTo>
                    <a:pt x="756817" y="1533469"/>
                    <a:pt x="755524" y="1553532"/>
                    <a:pt x="791571" y="1596788"/>
                  </a:cubicBezTo>
                  <a:cubicBezTo>
                    <a:pt x="803927" y="1611615"/>
                    <a:pt x="816455" y="1627025"/>
                    <a:pt x="832514" y="1637731"/>
                  </a:cubicBezTo>
                  <a:cubicBezTo>
                    <a:pt x="844484" y="1645711"/>
                    <a:pt x="859809" y="1646830"/>
                    <a:pt x="873457" y="1651379"/>
                  </a:cubicBezTo>
                  <a:cubicBezTo>
                    <a:pt x="891654" y="1669576"/>
                    <a:pt x="905030" y="1694461"/>
                    <a:pt x="928048" y="1705970"/>
                  </a:cubicBezTo>
                  <a:cubicBezTo>
                    <a:pt x="1083589" y="1783739"/>
                    <a:pt x="952770" y="1678760"/>
                    <a:pt x="1050878" y="1733265"/>
                  </a:cubicBezTo>
                  <a:cubicBezTo>
                    <a:pt x="1079555" y="1749197"/>
                    <a:pt x="1132765" y="1787856"/>
                    <a:pt x="1132765" y="1787856"/>
                  </a:cubicBezTo>
                  <a:lnTo>
                    <a:pt x="1173708" y="1910686"/>
                  </a:lnTo>
                  <a:lnTo>
                    <a:pt x="1187356" y="1951629"/>
                  </a:lnTo>
                  <a:cubicBezTo>
                    <a:pt x="1191905" y="1978925"/>
                    <a:pt x="1195205" y="2006458"/>
                    <a:pt x="1201003" y="2033516"/>
                  </a:cubicBezTo>
                  <a:cubicBezTo>
                    <a:pt x="1208863" y="2070197"/>
                    <a:pt x="1220942" y="2105912"/>
                    <a:pt x="1228299" y="2142698"/>
                  </a:cubicBezTo>
                  <a:cubicBezTo>
                    <a:pt x="1238315" y="2192776"/>
                    <a:pt x="1244127" y="2254060"/>
                    <a:pt x="1282890" y="2292823"/>
                  </a:cubicBezTo>
                  <a:cubicBezTo>
                    <a:pt x="1294488" y="2304421"/>
                    <a:pt x="1310185" y="2311020"/>
                    <a:pt x="1323833" y="2320119"/>
                  </a:cubicBezTo>
                  <a:cubicBezTo>
                    <a:pt x="1352699" y="2435579"/>
                    <a:pt x="1313376" y="2318080"/>
                    <a:pt x="1378424" y="2415653"/>
                  </a:cubicBezTo>
                  <a:cubicBezTo>
                    <a:pt x="1386404" y="2427623"/>
                    <a:pt x="1385638" y="2443730"/>
                    <a:pt x="1392072" y="2456597"/>
                  </a:cubicBezTo>
                  <a:cubicBezTo>
                    <a:pt x="1414818" y="2502089"/>
                    <a:pt x="1419368" y="2497540"/>
                    <a:pt x="1460311" y="2524835"/>
                  </a:cubicBezTo>
                  <a:cubicBezTo>
                    <a:pt x="1533095" y="2634015"/>
                    <a:pt x="1437567" y="2502093"/>
                    <a:pt x="1528550" y="2593074"/>
                  </a:cubicBezTo>
                  <a:cubicBezTo>
                    <a:pt x="1575863" y="2640387"/>
                    <a:pt x="1531278" y="2632197"/>
                    <a:pt x="1596788" y="2661313"/>
                  </a:cubicBezTo>
                  <a:cubicBezTo>
                    <a:pt x="1655176" y="2687264"/>
                    <a:pt x="1677681" y="2686375"/>
                    <a:pt x="1733266" y="2702256"/>
                  </a:cubicBezTo>
                  <a:cubicBezTo>
                    <a:pt x="1747098" y="2706208"/>
                    <a:pt x="1760561" y="2711355"/>
                    <a:pt x="1774209" y="2715904"/>
                  </a:cubicBezTo>
                  <a:cubicBezTo>
                    <a:pt x="1821866" y="2858873"/>
                    <a:pt x="1776895" y="2747900"/>
                    <a:pt x="1828800" y="2838734"/>
                  </a:cubicBezTo>
                  <a:cubicBezTo>
                    <a:pt x="1838894" y="2856398"/>
                    <a:pt x="1841710" y="2878939"/>
                    <a:pt x="1856096" y="2893325"/>
                  </a:cubicBezTo>
                  <a:cubicBezTo>
                    <a:pt x="1870482" y="2907711"/>
                    <a:pt x="1893023" y="2910526"/>
                    <a:pt x="1910687" y="2920620"/>
                  </a:cubicBezTo>
                  <a:cubicBezTo>
                    <a:pt x="1924928" y="2928758"/>
                    <a:pt x="1937389" y="2939778"/>
                    <a:pt x="1951630" y="2947916"/>
                  </a:cubicBezTo>
                  <a:cubicBezTo>
                    <a:pt x="1969294" y="2958010"/>
                    <a:pt x="1988775" y="2964745"/>
                    <a:pt x="2006221" y="2975212"/>
                  </a:cubicBezTo>
                  <a:cubicBezTo>
                    <a:pt x="2034351" y="2992090"/>
                    <a:pt x="2056986" y="3019429"/>
                    <a:pt x="2088108" y="3029803"/>
                  </a:cubicBezTo>
                  <a:lnTo>
                    <a:pt x="2169994" y="3057098"/>
                  </a:lnTo>
                  <a:cubicBezTo>
                    <a:pt x="2340486" y="3113928"/>
                    <a:pt x="2196545" y="3070266"/>
                    <a:pt x="2620371" y="3084394"/>
                  </a:cubicBezTo>
                  <a:cubicBezTo>
                    <a:pt x="2670412" y="3159457"/>
                    <a:pt x="2620371" y="3095767"/>
                    <a:pt x="2688609" y="3152632"/>
                  </a:cubicBezTo>
                  <a:cubicBezTo>
                    <a:pt x="2703437" y="3164988"/>
                    <a:pt x="2714898" y="3181015"/>
                    <a:pt x="2729553" y="3193576"/>
                  </a:cubicBezTo>
                  <a:cubicBezTo>
                    <a:pt x="2746823" y="3208379"/>
                    <a:pt x="2765635" y="3221298"/>
                    <a:pt x="2784144" y="3234519"/>
                  </a:cubicBezTo>
                  <a:cubicBezTo>
                    <a:pt x="2797491" y="3244053"/>
                    <a:pt x="2812486" y="3251313"/>
                    <a:pt x="2825087" y="3261814"/>
                  </a:cubicBezTo>
                  <a:cubicBezTo>
                    <a:pt x="2839914" y="3274170"/>
                    <a:pt x="2852382" y="3289110"/>
                    <a:pt x="2866030" y="3302758"/>
                  </a:cubicBezTo>
                  <a:cubicBezTo>
                    <a:pt x="3034163" y="3291549"/>
                    <a:pt x="3038147" y="3336419"/>
                    <a:pt x="3111690" y="3248167"/>
                  </a:cubicBezTo>
                  <a:cubicBezTo>
                    <a:pt x="3122191" y="3235566"/>
                    <a:pt x="3129887" y="3220871"/>
                    <a:pt x="3138986" y="3207223"/>
                  </a:cubicBezTo>
                  <a:cubicBezTo>
                    <a:pt x="3143535" y="3193575"/>
                    <a:pt x="3142461" y="3176452"/>
                    <a:pt x="3152633" y="3166280"/>
                  </a:cubicBezTo>
                  <a:cubicBezTo>
                    <a:pt x="3162806" y="3156107"/>
                    <a:pt x="3180354" y="3158299"/>
                    <a:pt x="3193577" y="3152632"/>
                  </a:cubicBezTo>
                  <a:cubicBezTo>
                    <a:pt x="3212277" y="3144618"/>
                    <a:pt x="3230504" y="3135431"/>
                    <a:pt x="3248168" y="3125337"/>
                  </a:cubicBezTo>
                  <a:cubicBezTo>
                    <a:pt x="3262409" y="3117199"/>
                    <a:pt x="3273970" y="3104350"/>
                    <a:pt x="3289111" y="3098041"/>
                  </a:cubicBezTo>
                  <a:cubicBezTo>
                    <a:pt x="3328949" y="3081442"/>
                    <a:pt x="3411941" y="3057098"/>
                    <a:pt x="3411941" y="3057098"/>
                  </a:cubicBezTo>
                  <a:cubicBezTo>
                    <a:pt x="3450227" y="3018812"/>
                    <a:pt x="3462217" y="3015453"/>
                    <a:pt x="3480180" y="2961564"/>
                  </a:cubicBezTo>
                  <a:cubicBezTo>
                    <a:pt x="3487515" y="2939558"/>
                    <a:pt x="3485682" y="2915045"/>
                    <a:pt x="3493827" y="2893325"/>
                  </a:cubicBezTo>
                  <a:cubicBezTo>
                    <a:pt x="3512781" y="2842779"/>
                    <a:pt x="3560553" y="2826095"/>
                    <a:pt x="3603009" y="2797791"/>
                  </a:cubicBezTo>
                  <a:cubicBezTo>
                    <a:pt x="3655922" y="2762515"/>
                    <a:pt x="3628392" y="2775682"/>
                    <a:pt x="3684896" y="2756847"/>
                  </a:cubicBezTo>
                  <a:cubicBezTo>
                    <a:pt x="3698544" y="2743199"/>
                    <a:pt x="3715133" y="2731963"/>
                    <a:pt x="3725839" y="2715904"/>
                  </a:cubicBezTo>
                  <a:cubicBezTo>
                    <a:pt x="3733819" y="2703934"/>
                    <a:pt x="3729315" y="2685133"/>
                    <a:pt x="3739487" y="2674961"/>
                  </a:cubicBezTo>
                  <a:cubicBezTo>
                    <a:pt x="3891652" y="2522798"/>
                    <a:pt x="3766278" y="2694675"/>
                    <a:pt x="3862317" y="2579426"/>
                  </a:cubicBezTo>
                  <a:cubicBezTo>
                    <a:pt x="3911208" y="2520756"/>
                    <a:pt x="3872483" y="2559093"/>
                    <a:pt x="3903260" y="2497540"/>
                  </a:cubicBezTo>
                  <a:cubicBezTo>
                    <a:pt x="3910596" y="2482869"/>
                    <a:pt x="3921457" y="2470245"/>
                    <a:pt x="3930556" y="2456597"/>
                  </a:cubicBezTo>
                  <a:cubicBezTo>
                    <a:pt x="3958957" y="2342987"/>
                    <a:pt x="3924375" y="2455309"/>
                    <a:pt x="3971499" y="2361062"/>
                  </a:cubicBezTo>
                  <a:cubicBezTo>
                    <a:pt x="3977933" y="2348195"/>
                    <a:pt x="3977167" y="2332089"/>
                    <a:pt x="3985147" y="2320119"/>
                  </a:cubicBezTo>
                  <a:cubicBezTo>
                    <a:pt x="3995853" y="2304060"/>
                    <a:pt x="4014872" y="2294882"/>
                    <a:pt x="4026090" y="2279176"/>
                  </a:cubicBezTo>
                  <a:cubicBezTo>
                    <a:pt x="4052845" y="2241719"/>
                    <a:pt x="4048451" y="2215871"/>
                    <a:pt x="4080681" y="2183641"/>
                  </a:cubicBezTo>
                  <a:cubicBezTo>
                    <a:pt x="4096765" y="2167557"/>
                    <a:pt x="4117075" y="2156346"/>
                    <a:pt x="4135272" y="2142698"/>
                  </a:cubicBezTo>
                  <a:cubicBezTo>
                    <a:pt x="4144371" y="2124501"/>
                    <a:pt x="4154554" y="2106807"/>
                    <a:pt x="4162568" y="2088107"/>
                  </a:cubicBezTo>
                  <a:cubicBezTo>
                    <a:pt x="4168235" y="2074884"/>
                    <a:pt x="4170548" y="2060387"/>
                    <a:pt x="4176215" y="2047164"/>
                  </a:cubicBezTo>
                  <a:cubicBezTo>
                    <a:pt x="4193347" y="2007189"/>
                    <a:pt x="4206335" y="1985889"/>
                    <a:pt x="4230806" y="1951629"/>
                  </a:cubicBezTo>
                  <a:cubicBezTo>
                    <a:pt x="4242101" y="1935817"/>
                    <a:pt x="4290650" y="1867116"/>
                    <a:pt x="4312693" y="1856095"/>
                  </a:cubicBezTo>
                  <a:cubicBezTo>
                    <a:pt x="4333441" y="1845721"/>
                    <a:pt x="4358186" y="1846996"/>
                    <a:pt x="4380932" y="1842447"/>
                  </a:cubicBezTo>
                  <a:cubicBezTo>
                    <a:pt x="4408227" y="1815152"/>
                    <a:pt x="4439657" y="1791442"/>
                    <a:pt x="4462818" y="1760561"/>
                  </a:cubicBezTo>
                  <a:cubicBezTo>
                    <a:pt x="4499143" y="1712128"/>
                    <a:pt x="4535592" y="1667336"/>
                    <a:pt x="4558353" y="1610435"/>
                  </a:cubicBezTo>
                  <a:cubicBezTo>
                    <a:pt x="4590783" y="1529360"/>
                    <a:pt x="4579189" y="1544332"/>
                    <a:pt x="4599296" y="1473958"/>
                  </a:cubicBezTo>
                  <a:cubicBezTo>
                    <a:pt x="4603248" y="1460125"/>
                    <a:pt x="4609159" y="1446893"/>
                    <a:pt x="4612944" y="1433014"/>
                  </a:cubicBezTo>
                  <a:cubicBezTo>
                    <a:pt x="4622814" y="1396822"/>
                    <a:pt x="4623462" y="1357385"/>
                    <a:pt x="4640239" y="1323832"/>
                  </a:cubicBezTo>
                  <a:cubicBezTo>
                    <a:pt x="4661778" y="1280755"/>
                    <a:pt x="4689188" y="1220293"/>
                    <a:pt x="4722126" y="1187355"/>
                  </a:cubicBezTo>
                  <a:lnTo>
                    <a:pt x="4763069" y="1146412"/>
                  </a:lnTo>
                  <a:cubicBezTo>
                    <a:pt x="4800360" y="1034538"/>
                    <a:pt x="4735857" y="1207701"/>
                    <a:pt x="4858603" y="1023582"/>
                  </a:cubicBezTo>
                  <a:cubicBezTo>
                    <a:pt x="4922293" y="928047"/>
                    <a:pt x="4885898" y="959892"/>
                    <a:pt x="4954138" y="914400"/>
                  </a:cubicBezTo>
                  <a:cubicBezTo>
                    <a:pt x="4978674" y="877594"/>
                    <a:pt x="4985664" y="874889"/>
                    <a:pt x="4995081" y="832513"/>
                  </a:cubicBezTo>
                  <a:cubicBezTo>
                    <a:pt x="4997558" y="821365"/>
                    <a:pt x="5007015" y="732726"/>
                    <a:pt x="5022377" y="709683"/>
                  </a:cubicBezTo>
                  <a:cubicBezTo>
                    <a:pt x="5033083" y="693624"/>
                    <a:pt x="5049672" y="682388"/>
                    <a:pt x="5063320" y="668740"/>
                  </a:cubicBezTo>
                  <a:cubicBezTo>
                    <a:pt x="5067869" y="655092"/>
                    <a:pt x="5070534" y="640664"/>
                    <a:pt x="5076968" y="627797"/>
                  </a:cubicBezTo>
                  <a:cubicBezTo>
                    <a:pt x="5084303" y="613126"/>
                    <a:pt x="5097802" y="601929"/>
                    <a:pt x="5104263" y="586853"/>
                  </a:cubicBezTo>
                  <a:cubicBezTo>
                    <a:pt x="5130499" y="525635"/>
                    <a:pt x="5105001" y="544435"/>
                    <a:pt x="5131559" y="491319"/>
                  </a:cubicBezTo>
                  <a:cubicBezTo>
                    <a:pt x="5138894" y="476648"/>
                    <a:pt x="5151519" y="465047"/>
                    <a:pt x="5158854" y="450376"/>
                  </a:cubicBezTo>
                  <a:cubicBezTo>
                    <a:pt x="5198356" y="371371"/>
                    <a:pt x="5135832" y="446102"/>
                    <a:pt x="5213445" y="368489"/>
                  </a:cubicBezTo>
                  <a:cubicBezTo>
                    <a:pt x="5278307" y="173907"/>
                    <a:pt x="5213140" y="376384"/>
                    <a:pt x="5254388" y="232012"/>
                  </a:cubicBezTo>
                  <a:cubicBezTo>
                    <a:pt x="5269475" y="179207"/>
                    <a:pt x="5268036" y="207840"/>
                    <a:pt x="5268036" y="17742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1127445" y="1570905"/>
              <a:ext cx="3095931" cy="2626742"/>
            </a:xfrm>
            <a:custGeom>
              <a:avLst/>
              <a:gdLst>
                <a:gd name="connsiteX0" fmla="*/ 0 w 5308980"/>
                <a:gd name="connsiteY0" fmla="*/ 0 h 3930555"/>
                <a:gd name="connsiteX1" fmla="*/ 40944 w 5308980"/>
                <a:gd name="connsiteY1" fmla="*/ 109182 h 3930555"/>
                <a:gd name="connsiteX2" fmla="*/ 54591 w 5308980"/>
                <a:gd name="connsiteY2" fmla="*/ 218364 h 3930555"/>
                <a:gd name="connsiteX3" fmla="*/ 68239 w 5308980"/>
                <a:gd name="connsiteY3" fmla="*/ 450376 h 3930555"/>
                <a:gd name="connsiteX4" fmla="*/ 122830 w 5308980"/>
                <a:gd name="connsiteY4" fmla="*/ 491319 h 3930555"/>
                <a:gd name="connsiteX5" fmla="*/ 150126 w 5308980"/>
                <a:gd name="connsiteY5" fmla="*/ 532262 h 3930555"/>
                <a:gd name="connsiteX6" fmla="*/ 232012 w 5308980"/>
                <a:gd name="connsiteY6" fmla="*/ 600501 h 3930555"/>
                <a:gd name="connsiteX7" fmla="*/ 313899 w 5308980"/>
                <a:gd name="connsiteY7" fmla="*/ 764274 h 3930555"/>
                <a:gd name="connsiteX8" fmla="*/ 327547 w 5308980"/>
                <a:gd name="connsiteY8" fmla="*/ 805218 h 3930555"/>
                <a:gd name="connsiteX9" fmla="*/ 341194 w 5308980"/>
                <a:gd name="connsiteY9" fmla="*/ 968991 h 3930555"/>
                <a:gd name="connsiteX10" fmla="*/ 395786 w 5308980"/>
                <a:gd name="connsiteY10" fmla="*/ 1105468 h 3930555"/>
                <a:gd name="connsiteX11" fmla="*/ 450377 w 5308980"/>
                <a:gd name="connsiteY11" fmla="*/ 1269241 h 3930555"/>
                <a:gd name="connsiteX12" fmla="*/ 504968 w 5308980"/>
                <a:gd name="connsiteY12" fmla="*/ 1351128 h 3930555"/>
                <a:gd name="connsiteX13" fmla="*/ 545911 w 5308980"/>
                <a:gd name="connsiteY13" fmla="*/ 1378423 h 3930555"/>
                <a:gd name="connsiteX14" fmla="*/ 573206 w 5308980"/>
                <a:gd name="connsiteY14" fmla="*/ 1460310 h 3930555"/>
                <a:gd name="connsiteX15" fmla="*/ 586854 w 5308980"/>
                <a:gd name="connsiteY15" fmla="*/ 1501253 h 3930555"/>
                <a:gd name="connsiteX16" fmla="*/ 627797 w 5308980"/>
                <a:gd name="connsiteY16" fmla="*/ 1555844 h 3930555"/>
                <a:gd name="connsiteX17" fmla="*/ 641445 w 5308980"/>
                <a:gd name="connsiteY17" fmla="*/ 1610435 h 3930555"/>
                <a:gd name="connsiteX18" fmla="*/ 682388 w 5308980"/>
                <a:gd name="connsiteY18" fmla="*/ 1665026 h 3930555"/>
                <a:gd name="connsiteX19" fmla="*/ 709684 w 5308980"/>
                <a:gd name="connsiteY19" fmla="*/ 1705970 h 3930555"/>
                <a:gd name="connsiteX20" fmla="*/ 723332 w 5308980"/>
                <a:gd name="connsiteY20" fmla="*/ 1746913 h 3930555"/>
                <a:gd name="connsiteX21" fmla="*/ 777923 w 5308980"/>
                <a:gd name="connsiteY21" fmla="*/ 1828800 h 3930555"/>
                <a:gd name="connsiteX22" fmla="*/ 805218 w 5308980"/>
                <a:gd name="connsiteY22" fmla="*/ 1869743 h 3930555"/>
                <a:gd name="connsiteX23" fmla="*/ 846162 w 5308980"/>
                <a:gd name="connsiteY23" fmla="*/ 1992573 h 3930555"/>
                <a:gd name="connsiteX24" fmla="*/ 859809 w 5308980"/>
                <a:gd name="connsiteY24" fmla="*/ 2033516 h 3930555"/>
                <a:gd name="connsiteX25" fmla="*/ 873457 w 5308980"/>
                <a:gd name="connsiteY25" fmla="*/ 2088107 h 3930555"/>
                <a:gd name="connsiteX26" fmla="*/ 887105 w 5308980"/>
                <a:gd name="connsiteY26" fmla="*/ 2129050 h 3930555"/>
                <a:gd name="connsiteX27" fmla="*/ 941696 w 5308980"/>
                <a:gd name="connsiteY27" fmla="*/ 2210937 h 3930555"/>
                <a:gd name="connsiteX28" fmla="*/ 968991 w 5308980"/>
                <a:gd name="connsiteY28" fmla="*/ 2251880 h 3930555"/>
                <a:gd name="connsiteX29" fmla="*/ 996287 w 5308980"/>
                <a:gd name="connsiteY29" fmla="*/ 2292823 h 3930555"/>
                <a:gd name="connsiteX30" fmla="*/ 1023583 w 5308980"/>
                <a:gd name="connsiteY30" fmla="*/ 2333767 h 3930555"/>
                <a:gd name="connsiteX31" fmla="*/ 1050878 w 5308980"/>
                <a:gd name="connsiteY31" fmla="*/ 2415653 h 3930555"/>
                <a:gd name="connsiteX32" fmla="*/ 1078174 w 5308980"/>
                <a:gd name="connsiteY32" fmla="*/ 2511188 h 3930555"/>
                <a:gd name="connsiteX33" fmla="*/ 1132765 w 5308980"/>
                <a:gd name="connsiteY33" fmla="*/ 2606722 h 3930555"/>
                <a:gd name="connsiteX34" fmla="*/ 1173708 w 5308980"/>
                <a:gd name="connsiteY34" fmla="*/ 2661313 h 3930555"/>
                <a:gd name="connsiteX35" fmla="*/ 1214651 w 5308980"/>
                <a:gd name="connsiteY35" fmla="*/ 2674961 h 3930555"/>
                <a:gd name="connsiteX36" fmla="*/ 1255594 w 5308980"/>
                <a:gd name="connsiteY36" fmla="*/ 2702256 h 3930555"/>
                <a:gd name="connsiteX37" fmla="*/ 1337481 w 5308980"/>
                <a:gd name="connsiteY37" fmla="*/ 2784143 h 3930555"/>
                <a:gd name="connsiteX38" fmla="*/ 1378424 w 5308980"/>
                <a:gd name="connsiteY38" fmla="*/ 2879677 h 3930555"/>
                <a:gd name="connsiteX39" fmla="*/ 1405720 w 5308980"/>
                <a:gd name="connsiteY39" fmla="*/ 2920621 h 3930555"/>
                <a:gd name="connsiteX40" fmla="*/ 1446663 w 5308980"/>
                <a:gd name="connsiteY40" fmla="*/ 2934268 h 3930555"/>
                <a:gd name="connsiteX41" fmla="*/ 1487606 w 5308980"/>
                <a:gd name="connsiteY41" fmla="*/ 2961564 h 3930555"/>
                <a:gd name="connsiteX42" fmla="*/ 1596788 w 5308980"/>
                <a:gd name="connsiteY42" fmla="*/ 3002507 h 3930555"/>
                <a:gd name="connsiteX43" fmla="*/ 1624084 w 5308980"/>
                <a:gd name="connsiteY43" fmla="*/ 3043450 h 3930555"/>
                <a:gd name="connsiteX44" fmla="*/ 1705971 w 5308980"/>
                <a:gd name="connsiteY44" fmla="*/ 3125337 h 3930555"/>
                <a:gd name="connsiteX45" fmla="*/ 1787857 w 5308980"/>
                <a:gd name="connsiteY45" fmla="*/ 3248167 h 3930555"/>
                <a:gd name="connsiteX46" fmla="*/ 1815153 w 5308980"/>
                <a:gd name="connsiteY46" fmla="*/ 3289110 h 3930555"/>
                <a:gd name="connsiteX47" fmla="*/ 1897039 w 5308980"/>
                <a:gd name="connsiteY47" fmla="*/ 3370997 h 3930555"/>
                <a:gd name="connsiteX48" fmla="*/ 1965278 w 5308980"/>
                <a:gd name="connsiteY48" fmla="*/ 3452883 h 3930555"/>
                <a:gd name="connsiteX49" fmla="*/ 2006221 w 5308980"/>
                <a:gd name="connsiteY49" fmla="*/ 3548418 h 3930555"/>
                <a:gd name="connsiteX50" fmla="*/ 2060812 w 5308980"/>
                <a:gd name="connsiteY50" fmla="*/ 3630304 h 3930555"/>
                <a:gd name="connsiteX51" fmla="*/ 2088108 w 5308980"/>
                <a:gd name="connsiteY51" fmla="*/ 3671247 h 3930555"/>
                <a:gd name="connsiteX52" fmla="*/ 2101756 w 5308980"/>
                <a:gd name="connsiteY52" fmla="*/ 3712191 h 3930555"/>
                <a:gd name="connsiteX53" fmla="*/ 2142699 w 5308980"/>
                <a:gd name="connsiteY53" fmla="*/ 3739486 h 3930555"/>
                <a:gd name="connsiteX54" fmla="*/ 2197290 w 5308980"/>
                <a:gd name="connsiteY54" fmla="*/ 3780429 h 3930555"/>
                <a:gd name="connsiteX55" fmla="*/ 2224586 w 5308980"/>
                <a:gd name="connsiteY55" fmla="*/ 3821373 h 3930555"/>
                <a:gd name="connsiteX56" fmla="*/ 2511188 w 5308980"/>
                <a:gd name="connsiteY56" fmla="*/ 3862316 h 3930555"/>
                <a:gd name="connsiteX57" fmla="*/ 2620371 w 5308980"/>
                <a:gd name="connsiteY57" fmla="*/ 3875964 h 3930555"/>
                <a:gd name="connsiteX58" fmla="*/ 2688609 w 5308980"/>
                <a:gd name="connsiteY58" fmla="*/ 3903259 h 3930555"/>
                <a:gd name="connsiteX59" fmla="*/ 2770496 w 5308980"/>
                <a:gd name="connsiteY59" fmla="*/ 3930555 h 3930555"/>
                <a:gd name="connsiteX60" fmla="*/ 2811439 w 5308980"/>
                <a:gd name="connsiteY60" fmla="*/ 3875964 h 3930555"/>
                <a:gd name="connsiteX61" fmla="*/ 2866030 w 5308980"/>
                <a:gd name="connsiteY61" fmla="*/ 3848668 h 3930555"/>
                <a:gd name="connsiteX62" fmla="*/ 3275463 w 5308980"/>
                <a:gd name="connsiteY62" fmla="*/ 3862316 h 3930555"/>
                <a:gd name="connsiteX63" fmla="*/ 3466532 w 5308980"/>
                <a:gd name="connsiteY63" fmla="*/ 3848668 h 3930555"/>
                <a:gd name="connsiteX64" fmla="*/ 3493827 w 5308980"/>
                <a:gd name="connsiteY64" fmla="*/ 3807725 h 3930555"/>
                <a:gd name="connsiteX65" fmla="*/ 3521123 w 5308980"/>
                <a:gd name="connsiteY65" fmla="*/ 3725838 h 3930555"/>
                <a:gd name="connsiteX66" fmla="*/ 3534771 w 5308980"/>
                <a:gd name="connsiteY66" fmla="*/ 3671247 h 3930555"/>
                <a:gd name="connsiteX67" fmla="*/ 3643953 w 5308980"/>
                <a:gd name="connsiteY67" fmla="*/ 3630304 h 3930555"/>
                <a:gd name="connsiteX68" fmla="*/ 3725839 w 5308980"/>
                <a:gd name="connsiteY68" fmla="*/ 3562065 h 3930555"/>
                <a:gd name="connsiteX69" fmla="*/ 3739487 w 5308980"/>
                <a:gd name="connsiteY69" fmla="*/ 3466531 h 3930555"/>
                <a:gd name="connsiteX70" fmla="*/ 3753135 w 5308980"/>
                <a:gd name="connsiteY70" fmla="*/ 3425588 h 3930555"/>
                <a:gd name="connsiteX71" fmla="*/ 3780430 w 5308980"/>
                <a:gd name="connsiteY71" fmla="*/ 3289110 h 3930555"/>
                <a:gd name="connsiteX72" fmla="*/ 3862317 w 5308980"/>
                <a:gd name="connsiteY72" fmla="*/ 3193576 h 3930555"/>
                <a:gd name="connsiteX73" fmla="*/ 3903260 w 5308980"/>
                <a:gd name="connsiteY73" fmla="*/ 3098041 h 3930555"/>
                <a:gd name="connsiteX74" fmla="*/ 3957851 w 5308980"/>
                <a:gd name="connsiteY74" fmla="*/ 3043450 h 3930555"/>
                <a:gd name="connsiteX75" fmla="*/ 3971499 w 5308980"/>
                <a:gd name="connsiteY75" fmla="*/ 2988859 h 3930555"/>
                <a:gd name="connsiteX76" fmla="*/ 4080681 w 5308980"/>
                <a:gd name="connsiteY76" fmla="*/ 2893325 h 3930555"/>
                <a:gd name="connsiteX77" fmla="*/ 4121624 w 5308980"/>
                <a:gd name="connsiteY77" fmla="*/ 2866029 h 3930555"/>
                <a:gd name="connsiteX78" fmla="*/ 4162568 w 5308980"/>
                <a:gd name="connsiteY78" fmla="*/ 2838734 h 3930555"/>
                <a:gd name="connsiteX79" fmla="*/ 4217159 w 5308980"/>
                <a:gd name="connsiteY79" fmla="*/ 2756847 h 3930555"/>
                <a:gd name="connsiteX80" fmla="*/ 4230806 w 5308980"/>
                <a:gd name="connsiteY80" fmla="*/ 2715904 h 3930555"/>
                <a:gd name="connsiteX81" fmla="*/ 4258102 w 5308980"/>
                <a:gd name="connsiteY81" fmla="*/ 2674961 h 3930555"/>
                <a:gd name="connsiteX82" fmla="*/ 4285397 w 5308980"/>
                <a:gd name="connsiteY82" fmla="*/ 2606722 h 3930555"/>
                <a:gd name="connsiteX83" fmla="*/ 4312693 w 5308980"/>
                <a:gd name="connsiteY83" fmla="*/ 2552131 h 3930555"/>
                <a:gd name="connsiteX84" fmla="*/ 4326341 w 5308980"/>
                <a:gd name="connsiteY84" fmla="*/ 2511188 h 3930555"/>
                <a:gd name="connsiteX85" fmla="*/ 4380932 w 5308980"/>
                <a:gd name="connsiteY85" fmla="*/ 2429301 h 3930555"/>
                <a:gd name="connsiteX86" fmla="*/ 4408227 w 5308980"/>
                <a:gd name="connsiteY86" fmla="*/ 2388358 h 3930555"/>
                <a:gd name="connsiteX87" fmla="*/ 4435523 w 5308980"/>
                <a:gd name="connsiteY87" fmla="*/ 2320119 h 3930555"/>
                <a:gd name="connsiteX88" fmla="*/ 4462818 w 5308980"/>
                <a:gd name="connsiteY88" fmla="*/ 2279176 h 3930555"/>
                <a:gd name="connsiteX89" fmla="*/ 4531057 w 5308980"/>
                <a:gd name="connsiteY89" fmla="*/ 2197289 h 3930555"/>
                <a:gd name="connsiteX90" fmla="*/ 4585648 w 5308980"/>
                <a:gd name="connsiteY90" fmla="*/ 2074459 h 3930555"/>
                <a:gd name="connsiteX91" fmla="*/ 4612944 w 5308980"/>
                <a:gd name="connsiteY91" fmla="*/ 1897038 h 3930555"/>
                <a:gd name="connsiteX92" fmla="*/ 4626591 w 5308980"/>
                <a:gd name="connsiteY92" fmla="*/ 1856095 h 3930555"/>
                <a:gd name="connsiteX93" fmla="*/ 4653887 w 5308980"/>
                <a:gd name="connsiteY93" fmla="*/ 1815152 h 3930555"/>
                <a:gd name="connsiteX94" fmla="*/ 4681183 w 5308980"/>
                <a:gd name="connsiteY94" fmla="*/ 1760561 h 3930555"/>
                <a:gd name="connsiteX95" fmla="*/ 4735774 w 5308980"/>
                <a:gd name="connsiteY95" fmla="*/ 1705970 h 3930555"/>
                <a:gd name="connsiteX96" fmla="*/ 4790365 w 5308980"/>
                <a:gd name="connsiteY96" fmla="*/ 1624083 h 3930555"/>
                <a:gd name="connsiteX97" fmla="*/ 4831308 w 5308980"/>
                <a:gd name="connsiteY97" fmla="*/ 1569492 h 3930555"/>
                <a:gd name="connsiteX98" fmla="*/ 4858603 w 5308980"/>
                <a:gd name="connsiteY98" fmla="*/ 1528549 h 3930555"/>
                <a:gd name="connsiteX99" fmla="*/ 4940490 w 5308980"/>
                <a:gd name="connsiteY99" fmla="*/ 1460310 h 3930555"/>
                <a:gd name="connsiteX100" fmla="*/ 4954138 w 5308980"/>
                <a:gd name="connsiteY100" fmla="*/ 1419367 h 3930555"/>
                <a:gd name="connsiteX101" fmla="*/ 4967786 w 5308980"/>
                <a:gd name="connsiteY101" fmla="*/ 1364776 h 3930555"/>
                <a:gd name="connsiteX102" fmla="*/ 5022377 w 5308980"/>
                <a:gd name="connsiteY102" fmla="*/ 1255594 h 3930555"/>
                <a:gd name="connsiteX103" fmla="*/ 5076968 w 5308980"/>
                <a:gd name="connsiteY103" fmla="*/ 1119116 h 3930555"/>
                <a:gd name="connsiteX104" fmla="*/ 5090615 w 5308980"/>
                <a:gd name="connsiteY104" fmla="*/ 1064525 h 3930555"/>
                <a:gd name="connsiteX105" fmla="*/ 5117911 w 5308980"/>
                <a:gd name="connsiteY105" fmla="*/ 1023582 h 3930555"/>
                <a:gd name="connsiteX106" fmla="*/ 5145206 w 5308980"/>
                <a:gd name="connsiteY106" fmla="*/ 968991 h 3930555"/>
                <a:gd name="connsiteX107" fmla="*/ 5172502 w 5308980"/>
                <a:gd name="connsiteY107" fmla="*/ 887104 h 3930555"/>
                <a:gd name="connsiteX108" fmla="*/ 5186150 w 5308980"/>
                <a:gd name="connsiteY108" fmla="*/ 573206 h 3930555"/>
                <a:gd name="connsiteX109" fmla="*/ 5227093 w 5308980"/>
                <a:gd name="connsiteY109" fmla="*/ 450376 h 3930555"/>
                <a:gd name="connsiteX110" fmla="*/ 5254388 w 5308980"/>
                <a:gd name="connsiteY110" fmla="*/ 341194 h 3930555"/>
                <a:gd name="connsiteX111" fmla="*/ 5281684 w 5308980"/>
                <a:gd name="connsiteY111" fmla="*/ 232012 h 3930555"/>
                <a:gd name="connsiteX112" fmla="*/ 5308980 w 5308980"/>
                <a:gd name="connsiteY112" fmla="*/ 0 h 39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08980" h="3930555">
                  <a:moveTo>
                    <a:pt x="0" y="0"/>
                  </a:moveTo>
                  <a:cubicBezTo>
                    <a:pt x="2278" y="5696"/>
                    <a:pt x="37378" y="89568"/>
                    <a:pt x="40944" y="109182"/>
                  </a:cubicBezTo>
                  <a:cubicBezTo>
                    <a:pt x="47505" y="145268"/>
                    <a:pt x="50042" y="181970"/>
                    <a:pt x="54591" y="218364"/>
                  </a:cubicBezTo>
                  <a:cubicBezTo>
                    <a:pt x="59140" y="295701"/>
                    <a:pt x="49449" y="375218"/>
                    <a:pt x="68239" y="450376"/>
                  </a:cubicBezTo>
                  <a:cubicBezTo>
                    <a:pt x="73756" y="472443"/>
                    <a:pt x="106746" y="475235"/>
                    <a:pt x="122830" y="491319"/>
                  </a:cubicBezTo>
                  <a:cubicBezTo>
                    <a:pt x="134428" y="502917"/>
                    <a:pt x="139625" y="519661"/>
                    <a:pt x="150126" y="532262"/>
                  </a:cubicBezTo>
                  <a:cubicBezTo>
                    <a:pt x="182967" y="571671"/>
                    <a:pt x="191751" y="573661"/>
                    <a:pt x="232012" y="600501"/>
                  </a:cubicBezTo>
                  <a:cubicBezTo>
                    <a:pt x="302562" y="706327"/>
                    <a:pt x="276229" y="651267"/>
                    <a:pt x="313899" y="764274"/>
                  </a:cubicBezTo>
                  <a:lnTo>
                    <a:pt x="327547" y="805218"/>
                  </a:lnTo>
                  <a:cubicBezTo>
                    <a:pt x="332096" y="859809"/>
                    <a:pt x="332188" y="914956"/>
                    <a:pt x="341194" y="968991"/>
                  </a:cubicBezTo>
                  <a:cubicBezTo>
                    <a:pt x="349626" y="1019583"/>
                    <a:pt x="373511" y="1060919"/>
                    <a:pt x="395786" y="1105468"/>
                  </a:cubicBezTo>
                  <a:cubicBezTo>
                    <a:pt x="416407" y="1187955"/>
                    <a:pt x="412599" y="1206278"/>
                    <a:pt x="450377" y="1269241"/>
                  </a:cubicBezTo>
                  <a:cubicBezTo>
                    <a:pt x="467255" y="1297371"/>
                    <a:pt x="477672" y="1332931"/>
                    <a:pt x="504968" y="1351128"/>
                  </a:cubicBezTo>
                  <a:lnTo>
                    <a:pt x="545911" y="1378423"/>
                  </a:lnTo>
                  <a:lnTo>
                    <a:pt x="573206" y="1460310"/>
                  </a:lnTo>
                  <a:cubicBezTo>
                    <a:pt x="577755" y="1473958"/>
                    <a:pt x="578222" y="1489744"/>
                    <a:pt x="586854" y="1501253"/>
                  </a:cubicBezTo>
                  <a:lnTo>
                    <a:pt x="627797" y="1555844"/>
                  </a:lnTo>
                  <a:cubicBezTo>
                    <a:pt x="632346" y="1574041"/>
                    <a:pt x="633057" y="1593658"/>
                    <a:pt x="641445" y="1610435"/>
                  </a:cubicBezTo>
                  <a:cubicBezTo>
                    <a:pt x="651617" y="1630780"/>
                    <a:pt x="669167" y="1646517"/>
                    <a:pt x="682388" y="1665026"/>
                  </a:cubicBezTo>
                  <a:cubicBezTo>
                    <a:pt x="691922" y="1678374"/>
                    <a:pt x="702348" y="1691299"/>
                    <a:pt x="709684" y="1705970"/>
                  </a:cubicBezTo>
                  <a:cubicBezTo>
                    <a:pt x="716118" y="1718837"/>
                    <a:pt x="716346" y="1734337"/>
                    <a:pt x="723332" y="1746913"/>
                  </a:cubicBezTo>
                  <a:cubicBezTo>
                    <a:pt x="739264" y="1775590"/>
                    <a:pt x="759726" y="1801504"/>
                    <a:pt x="777923" y="1828800"/>
                  </a:cubicBezTo>
                  <a:cubicBezTo>
                    <a:pt x="787021" y="1842448"/>
                    <a:pt x="800031" y="1854182"/>
                    <a:pt x="805218" y="1869743"/>
                  </a:cubicBezTo>
                  <a:lnTo>
                    <a:pt x="846162" y="1992573"/>
                  </a:lnTo>
                  <a:cubicBezTo>
                    <a:pt x="850711" y="2006221"/>
                    <a:pt x="856320" y="2019560"/>
                    <a:pt x="859809" y="2033516"/>
                  </a:cubicBezTo>
                  <a:cubicBezTo>
                    <a:pt x="864358" y="2051713"/>
                    <a:pt x="868304" y="2070072"/>
                    <a:pt x="873457" y="2088107"/>
                  </a:cubicBezTo>
                  <a:cubicBezTo>
                    <a:pt x="877409" y="2101939"/>
                    <a:pt x="880119" y="2116474"/>
                    <a:pt x="887105" y="2129050"/>
                  </a:cubicBezTo>
                  <a:cubicBezTo>
                    <a:pt x="903037" y="2157727"/>
                    <a:pt x="923499" y="2183641"/>
                    <a:pt x="941696" y="2210937"/>
                  </a:cubicBezTo>
                  <a:lnTo>
                    <a:pt x="968991" y="2251880"/>
                  </a:lnTo>
                  <a:lnTo>
                    <a:pt x="996287" y="2292823"/>
                  </a:lnTo>
                  <a:lnTo>
                    <a:pt x="1023583" y="2333767"/>
                  </a:lnTo>
                  <a:cubicBezTo>
                    <a:pt x="1032681" y="2361062"/>
                    <a:pt x="1042611" y="2388095"/>
                    <a:pt x="1050878" y="2415653"/>
                  </a:cubicBezTo>
                  <a:cubicBezTo>
                    <a:pt x="1062421" y="2454129"/>
                    <a:pt x="1062885" y="2475514"/>
                    <a:pt x="1078174" y="2511188"/>
                  </a:cubicBezTo>
                  <a:cubicBezTo>
                    <a:pt x="1095311" y="2551176"/>
                    <a:pt x="1108287" y="2572453"/>
                    <a:pt x="1132765" y="2606722"/>
                  </a:cubicBezTo>
                  <a:cubicBezTo>
                    <a:pt x="1145986" y="2625231"/>
                    <a:pt x="1156234" y="2646751"/>
                    <a:pt x="1173708" y="2661313"/>
                  </a:cubicBezTo>
                  <a:cubicBezTo>
                    <a:pt x="1184760" y="2670523"/>
                    <a:pt x="1201784" y="2668527"/>
                    <a:pt x="1214651" y="2674961"/>
                  </a:cubicBezTo>
                  <a:cubicBezTo>
                    <a:pt x="1229322" y="2682296"/>
                    <a:pt x="1243335" y="2691359"/>
                    <a:pt x="1255594" y="2702256"/>
                  </a:cubicBezTo>
                  <a:cubicBezTo>
                    <a:pt x="1284445" y="2727902"/>
                    <a:pt x="1337481" y="2784143"/>
                    <a:pt x="1337481" y="2784143"/>
                  </a:cubicBezTo>
                  <a:cubicBezTo>
                    <a:pt x="1352792" y="2830075"/>
                    <a:pt x="1351442" y="2832459"/>
                    <a:pt x="1378424" y="2879677"/>
                  </a:cubicBezTo>
                  <a:cubicBezTo>
                    <a:pt x="1386562" y="2893919"/>
                    <a:pt x="1392912" y="2910374"/>
                    <a:pt x="1405720" y="2920621"/>
                  </a:cubicBezTo>
                  <a:cubicBezTo>
                    <a:pt x="1416953" y="2929608"/>
                    <a:pt x="1433015" y="2929719"/>
                    <a:pt x="1446663" y="2934268"/>
                  </a:cubicBezTo>
                  <a:cubicBezTo>
                    <a:pt x="1460311" y="2943367"/>
                    <a:pt x="1472248" y="2955805"/>
                    <a:pt x="1487606" y="2961564"/>
                  </a:cubicBezTo>
                  <a:cubicBezTo>
                    <a:pt x="1622526" y="3012160"/>
                    <a:pt x="1500767" y="2938494"/>
                    <a:pt x="1596788" y="3002507"/>
                  </a:cubicBezTo>
                  <a:cubicBezTo>
                    <a:pt x="1605887" y="3016155"/>
                    <a:pt x="1613187" y="3031191"/>
                    <a:pt x="1624084" y="3043450"/>
                  </a:cubicBezTo>
                  <a:cubicBezTo>
                    <a:pt x="1649730" y="3072301"/>
                    <a:pt x="1684558" y="3093218"/>
                    <a:pt x="1705971" y="3125337"/>
                  </a:cubicBezTo>
                  <a:lnTo>
                    <a:pt x="1787857" y="3248167"/>
                  </a:lnTo>
                  <a:cubicBezTo>
                    <a:pt x="1796955" y="3261815"/>
                    <a:pt x="1803555" y="3277512"/>
                    <a:pt x="1815153" y="3289110"/>
                  </a:cubicBezTo>
                  <a:cubicBezTo>
                    <a:pt x="1842448" y="3316406"/>
                    <a:pt x="1879776" y="3336471"/>
                    <a:pt x="1897039" y="3370997"/>
                  </a:cubicBezTo>
                  <a:cubicBezTo>
                    <a:pt x="1931670" y="3440259"/>
                    <a:pt x="1907407" y="3414303"/>
                    <a:pt x="1965278" y="3452883"/>
                  </a:cubicBezTo>
                  <a:cubicBezTo>
                    <a:pt x="2064628" y="3601905"/>
                    <a:pt x="1918096" y="3372166"/>
                    <a:pt x="2006221" y="3548418"/>
                  </a:cubicBezTo>
                  <a:cubicBezTo>
                    <a:pt x="2020892" y="3577760"/>
                    <a:pt x="2042615" y="3603009"/>
                    <a:pt x="2060812" y="3630304"/>
                  </a:cubicBezTo>
                  <a:lnTo>
                    <a:pt x="2088108" y="3671247"/>
                  </a:lnTo>
                  <a:cubicBezTo>
                    <a:pt x="2092657" y="3684895"/>
                    <a:pt x="2092769" y="3700957"/>
                    <a:pt x="2101756" y="3712191"/>
                  </a:cubicBezTo>
                  <a:cubicBezTo>
                    <a:pt x="2112002" y="3724999"/>
                    <a:pt x="2129352" y="3729952"/>
                    <a:pt x="2142699" y="3739486"/>
                  </a:cubicBezTo>
                  <a:cubicBezTo>
                    <a:pt x="2161208" y="3752707"/>
                    <a:pt x="2179093" y="3766781"/>
                    <a:pt x="2197290" y="3780429"/>
                  </a:cubicBezTo>
                  <a:cubicBezTo>
                    <a:pt x="2206389" y="3794077"/>
                    <a:pt x="2210676" y="3812679"/>
                    <a:pt x="2224586" y="3821373"/>
                  </a:cubicBezTo>
                  <a:cubicBezTo>
                    <a:pt x="2295494" y="3865691"/>
                    <a:pt x="2458079" y="3857698"/>
                    <a:pt x="2511188" y="3862316"/>
                  </a:cubicBezTo>
                  <a:cubicBezTo>
                    <a:pt x="2547728" y="3865493"/>
                    <a:pt x="2583977" y="3871415"/>
                    <a:pt x="2620371" y="3875964"/>
                  </a:cubicBezTo>
                  <a:cubicBezTo>
                    <a:pt x="2643117" y="3885062"/>
                    <a:pt x="2665586" y="3894887"/>
                    <a:pt x="2688609" y="3903259"/>
                  </a:cubicBezTo>
                  <a:cubicBezTo>
                    <a:pt x="2715649" y="3913092"/>
                    <a:pt x="2770496" y="3930555"/>
                    <a:pt x="2770496" y="3930555"/>
                  </a:cubicBezTo>
                  <a:cubicBezTo>
                    <a:pt x="2784144" y="3912358"/>
                    <a:pt x="2794169" y="3890767"/>
                    <a:pt x="2811439" y="3875964"/>
                  </a:cubicBezTo>
                  <a:cubicBezTo>
                    <a:pt x="2826886" y="3862724"/>
                    <a:pt x="2845694" y="3849266"/>
                    <a:pt x="2866030" y="3848668"/>
                  </a:cubicBezTo>
                  <a:lnTo>
                    <a:pt x="3275463" y="3862316"/>
                  </a:lnTo>
                  <a:cubicBezTo>
                    <a:pt x="3339153" y="3857767"/>
                    <a:pt x="3404587" y="3864154"/>
                    <a:pt x="3466532" y="3848668"/>
                  </a:cubicBezTo>
                  <a:cubicBezTo>
                    <a:pt x="3482445" y="3844690"/>
                    <a:pt x="3487165" y="3822714"/>
                    <a:pt x="3493827" y="3807725"/>
                  </a:cubicBezTo>
                  <a:cubicBezTo>
                    <a:pt x="3505512" y="3781433"/>
                    <a:pt x="3514145" y="3753751"/>
                    <a:pt x="3521123" y="3725838"/>
                  </a:cubicBezTo>
                  <a:cubicBezTo>
                    <a:pt x="3525672" y="3707641"/>
                    <a:pt x="3522763" y="3685657"/>
                    <a:pt x="3534771" y="3671247"/>
                  </a:cubicBezTo>
                  <a:cubicBezTo>
                    <a:pt x="3553551" y="3648711"/>
                    <a:pt x="3618108" y="3636765"/>
                    <a:pt x="3643953" y="3630304"/>
                  </a:cubicBezTo>
                  <a:cubicBezTo>
                    <a:pt x="3664424" y="3616657"/>
                    <a:pt x="3716285" y="3585950"/>
                    <a:pt x="3725839" y="3562065"/>
                  </a:cubicBezTo>
                  <a:cubicBezTo>
                    <a:pt x="3737786" y="3532198"/>
                    <a:pt x="3733178" y="3498074"/>
                    <a:pt x="3739487" y="3466531"/>
                  </a:cubicBezTo>
                  <a:cubicBezTo>
                    <a:pt x="3742308" y="3452424"/>
                    <a:pt x="3748586" y="3439236"/>
                    <a:pt x="3753135" y="3425588"/>
                  </a:cubicBezTo>
                  <a:cubicBezTo>
                    <a:pt x="3756134" y="3404593"/>
                    <a:pt x="3762283" y="3320867"/>
                    <a:pt x="3780430" y="3289110"/>
                  </a:cubicBezTo>
                  <a:cubicBezTo>
                    <a:pt x="3803773" y="3248260"/>
                    <a:pt x="3830051" y="3225842"/>
                    <a:pt x="3862317" y="3193576"/>
                  </a:cubicBezTo>
                  <a:cubicBezTo>
                    <a:pt x="3872858" y="3161953"/>
                    <a:pt x="3883023" y="3125023"/>
                    <a:pt x="3903260" y="3098041"/>
                  </a:cubicBezTo>
                  <a:cubicBezTo>
                    <a:pt x="3918701" y="3077453"/>
                    <a:pt x="3939654" y="3061647"/>
                    <a:pt x="3957851" y="3043450"/>
                  </a:cubicBezTo>
                  <a:cubicBezTo>
                    <a:pt x="3962400" y="3025253"/>
                    <a:pt x="3964110" y="3006099"/>
                    <a:pt x="3971499" y="2988859"/>
                  </a:cubicBezTo>
                  <a:cubicBezTo>
                    <a:pt x="3994246" y="2935784"/>
                    <a:pt x="4030638" y="2926687"/>
                    <a:pt x="4080681" y="2893325"/>
                  </a:cubicBezTo>
                  <a:lnTo>
                    <a:pt x="4121624" y="2866029"/>
                  </a:lnTo>
                  <a:lnTo>
                    <a:pt x="4162568" y="2838734"/>
                  </a:lnTo>
                  <a:cubicBezTo>
                    <a:pt x="4195017" y="2741382"/>
                    <a:pt x="4149005" y="2859078"/>
                    <a:pt x="4217159" y="2756847"/>
                  </a:cubicBezTo>
                  <a:cubicBezTo>
                    <a:pt x="4225139" y="2744877"/>
                    <a:pt x="4224372" y="2728771"/>
                    <a:pt x="4230806" y="2715904"/>
                  </a:cubicBezTo>
                  <a:cubicBezTo>
                    <a:pt x="4238141" y="2701233"/>
                    <a:pt x="4250767" y="2689632"/>
                    <a:pt x="4258102" y="2674961"/>
                  </a:cubicBezTo>
                  <a:cubicBezTo>
                    <a:pt x="4269058" y="2653049"/>
                    <a:pt x="4275447" y="2629109"/>
                    <a:pt x="4285397" y="2606722"/>
                  </a:cubicBezTo>
                  <a:cubicBezTo>
                    <a:pt x="4293660" y="2588131"/>
                    <a:pt x="4304679" y="2570831"/>
                    <a:pt x="4312693" y="2552131"/>
                  </a:cubicBezTo>
                  <a:cubicBezTo>
                    <a:pt x="4318360" y="2538908"/>
                    <a:pt x="4319355" y="2523764"/>
                    <a:pt x="4326341" y="2511188"/>
                  </a:cubicBezTo>
                  <a:cubicBezTo>
                    <a:pt x="4342273" y="2482511"/>
                    <a:pt x="4362735" y="2456597"/>
                    <a:pt x="4380932" y="2429301"/>
                  </a:cubicBezTo>
                  <a:cubicBezTo>
                    <a:pt x="4390030" y="2415653"/>
                    <a:pt x="4402135" y="2403587"/>
                    <a:pt x="4408227" y="2388358"/>
                  </a:cubicBezTo>
                  <a:cubicBezTo>
                    <a:pt x="4417326" y="2365612"/>
                    <a:pt x="4424567" y="2342031"/>
                    <a:pt x="4435523" y="2320119"/>
                  </a:cubicBezTo>
                  <a:cubicBezTo>
                    <a:pt x="4442858" y="2305448"/>
                    <a:pt x="4452317" y="2291777"/>
                    <a:pt x="4462818" y="2279176"/>
                  </a:cubicBezTo>
                  <a:cubicBezTo>
                    <a:pt x="4493429" y="2242443"/>
                    <a:pt x="4511694" y="2240857"/>
                    <a:pt x="4531057" y="2197289"/>
                  </a:cubicBezTo>
                  <a:cubicBezTo>
                    <a:pt x="4596024" y="2051115"/>
                    <a:pt x="4523875" y="2167122"/>
                    <a:pt x="4585648" y="2074459"/>
                  </a:cubicBezTo>
                  <a:cubicBezTo>
                    <a:pt x="4596649" y="1975455"/>
                    <a:pt x="4591453" y="1972257"/>
                    <a:pt x="4612944" y="1897038"/>
                  </a:cubicBezTo>
                  <a:cubicBezTo>
                    <a:pt x="4616896" y="1883206"/>
                    <a:pt x="4620157" y="1868962"/>
                    <a:pt x="4626591" y="1856095"/>
                  </a:cubicBezTo>
                  <a:cubicBezTo>
                    <a:pt x="4633926" y="1841424"/>
                    <a:pt x="4645749" y="1829393"/>
                    <a:pt x="4653887" y="1815152"/>
                  </a:cubicBezTo>
                  <a:cubicBezTo>
                    <a:pt x="4663981" y="1797488"/>
                    <a:pt x="4668976" y="1776837"/>
                    <a:pt x="4681183" y="1760561"/>
                  </a:cubicBezTo>
                  <a:cubicBezTo>
                    <a:pt x="4696624" y="1739973"/>
                    <a:pt x="4717577" y="1724167"/>
                    <a:pt x="4735774" y="1705970"/>
                  </a:cubicBezTo>
                  <a:cubicBezTo>
                    <a:pt x="4758988" y="1636324"/>
                    <a:pt x="4734602" y="1689140"/>
                    <a:pt x="4790365" y="1624083"/>
                  </a:cubicBezTo>
                  <a:cubicBezTo>
                    <a:pt x="4805168" y="1606813"/>
                    <a:pt x="4818087" y="1588001"/>
                    <a:pt x="4831308" y="1569492"/>
                  </a:cubicBezTo>
                  <a:cubicBezTo>
                    <a:pt x="4840842" y="1556145"/>
                    <a:pt x="4848102" y="1541150"/>
                    <a:pt x="4858603" y="1528549"/>
                  </a:cubicBezTo>
                  <a:cubicBezTo>
                    <a:pt x="4891440" y="1489145"/>
                    <a:pt x="4900234" y="1487148"/>
                    <a:pt x="4940490" y="1460310"/>
                  </a:cubicBezTo>
                  <a:cubicBezTo>
                    <a:pt x="4945039" y="1446662"/>
                    <a:pt x="4950186" y="1433199"/>
                    <a:pt x="4954138" y="1419367"/>
                  </a:cubicBezTo>
                  <a:cubicBezTo>
                    <a:pt x="4959291" y="1401332"/>
                    <a:pt x="4960572" y="1382090"/>
                    <a:pt x="4967786" y="1364776"/>
                  </a:cubicBezTo>
                  <a:cubicBezTo>
                    <a:pt x="4983436" y="1327216"/>
                    <a:pt x="5009510" y="1294196"/>
                    <a:pt x="5022377" y="1255594"/>
                  </a:cubicBezTo>
                  <a:cubicBezTo>
                    <a:pt x="5056105" y="1154406"/>
                    <a:pt x="5036805" y="1199441"/>
                    <a:pt x="5076968" y="1119116"/>
                  </a:cubicBezTo>
                  <a:cubicBezTo>
                    <a:pt x="5081517" y="1100919"/>
                    <a:pt x="5083226" y="1081765"/>
                    <a:pt x="5090615" y="1064525"/>
                  </a:cubicBezTo>
                  <a:cubicBezTo>
                    <a:pt x="5097076" y="1049449"/>
                    <a:pt x="5109773" y="1037823"/>
                    <a:pt x="5117911" y="1023582"/>
                  </a:cubicBezTo>
                  <a:cubicBezTo>
                    <a:pt x="5128005" y="1005918"/>
                    <a:pt x="5137650" y="987881"/>
                    <a:pt x="5145206" y="968991"/>
                  </a:cubicBezTo>
                  <a:cubicBezTo>
                    <a:pt x="5155892" y="942277"/>
                    <a:pt x="5172502" y="887104"/>
                    <a:pt x="5172502" y="887104"/>
                  </a:cubicBezTo>
                  <a:cubicBezTo>
                    <a:pt x="5177051" y="782471"/>
                    <a:pt x="5175373" y="677382"/>
                    <a:pt x="5186150" y="573206"/>
                  </a:cubicBezTo>
                  <a:cubicBezTo>
                    <a:pt x="5192001" y="516649"/>
                    <a:pt x="5217343" y="499126"/>
                    <a:pt x="5227093" y="450376"/>
                  </a:cubicBezTo>
                  <a:cubicBezTo>
                    <a:pt x="5277398" y="198855"/>
                    <a:pt x="5212422" y="509060"/>
                    <a:pt x="5254388" y="341194"/>
                  </a:cubicBezTo>
                  <a:lnTo>
                    <a:pt x="5281684" y="232012"/>
                  </a:lnTo>
                  <a:cubicBezTo>
                    <a:pt x="5309544" y="9133"/>
                    <a:pt x="5308980" y="87002"/>
                    <a:pt x="5308980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grpSp>
          <p:nvGrpSpPr>
            <p:cNvPr id="10" name="16 Grupo"/>
            <p:cNvGrpSpPr>
              <a:grpSpLocks/>
            </p:cNvGrpSpPr>
            <p:nvPr/>
          </p:nvGrpSpPr>
          <p:grpSpPr bwMode="auto">
            <a:xfrm>
              <a:off x="1137358" y="1345609"/>
              <a:ext cx="3148682" cy="1443830"/>
              <a:chOff x="1664940" y="1772816"/>
              <a:chExt cx="5211316" cy="3168352"/>
            </a:xfrm>
          </p:grpSpPr>
          <p:sp>
            <p:nvSpPr>
              <p:cNvPr id="12327" name="AutoShape 3"/>
              <p:cNvSpPr>
                <a:spLocks noChangeArrowheads="1"/>
              </p:cNvSpPr>
              <p:nvPr/>
            </p:nvSpPr>
            <p:spPr bwMode="auto">
              <a:xfrm>
                <a:off x="1664940" y="2071682"/>
                <a:ext cx="5211316" cy="2869486"/>
              </a:xfrm>
              <a:prstGeom prst="flowChartMerge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2328" name="Oval 4"/>
              <p:cNvSpPr>
                <a:spLocks noChangeArrowheads="1"/>
              </p:cNvSpPr>
              <p:nvPr/>
            </p:nvSpPr>
            <p:spPr bwMode="auto">
              <a:xfrm>
                <a:off x="1664940" y="1772816"/>
                <a:ext cx="5211316" cy="57266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</p:grpSp>
        <p:sp>
          <p:nvSpPr>
            <p:cNvPr id="12307" name="AutoShape 7" descr="75%"/>
            <p:cNvSpPr>
              <a:spLocks noChangeArrowheads="1"/>
            </p:cNvSpPr>
            <p:nvPr/>
          </p:nvSpPr>
          <p:spPr bwMode="auto">
            <a:xfrm rot="-5400000">
              <a:off x="2565492" y="193384"/>
              <a:ext cx="292847" cy="2974157"/>
            </a:xfrm>
            <a:prstGeom prst="moon">
              <a:avLst>
                <a:gd name="adj" fmla="val 66037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08" name="AutoShape 7" descr="75%"/>
            <p:cNvSpPr>
              <a:spLocks noChangeArrowheads="1"/>
            </p:cNvSpPr>
            <p:nvPr/>
          </p:nvSpPr>
          <p:spPr bwMode="auto">
            <a:xfrm rot="-5400000">
              <a:off x="2673499" y="284533"/>
              <a:ext cx="146424" cy="2974157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09" name="AutoShape 7" descr="75%"/>
            <p:cNvSpPr>
              <a:spLocks noChangeArrowheads="1"/>
            </p:cNvSpPr>
            <p:nvPr/>
          </p:nvSpPr>
          <p:spPr bwMode="auto">
            <a:xfrm rot="-5400000">
              <a:off x="2673499" y="436933"/>
              <a:ext cx="146424" cy="2974157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0" name="AutoShape 7" descr="75%"/>
            <p:cNvSpPr>
              <a:spLocks noChangeArrowheads="1"/>
            </p:cNvSpPr>
            <p:nvPr/>
          </p:nvSpPr>
          <p:spPr bwMode="auto">
            <a:xfrm rot="-5400000">
              <a:off x="2673499" y="646982"/>
              <a:ext cx="146424" cy="2974157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1" name="AutoShape 7" descr="75%"/>
            <p:cNvSpPr>
              <a:spLocks noChangeArrowheads="1"/>
            </p:cNvSpPr>
            <p:nvPr/>
          </p:nvSpPr>
          <p:spPr bwMode="auto">
            <a:xfrm rot="-5400000">
              <a:off x="2745507" y="860597"/>
              <a:ext cx="146424" cy="2974157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2" name="AutoShape 7" descr="75%"/>
            <p:cNvSpPr>
              <a:spLocks noChangeArrowheads="1"/>
            </p:cNvSpPr>
            <p:nvPr/>
          </p:nvSpPr>
          <p:spPr bwMode="auto">
            <a:xfrm rot="-5400000">
              <a:off x="2745507" y="1076621"/>
              <a:ext cx="146424" cy="2974157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3" name="AutoShape 7" descr="75%"/>
            <p:cNvSpPr>
              <a:spLocks noChangeArrowheads="1"/>
            </p:cNvSpPr>
            <p:nvPr/>
          </p:nvSpPr>
          <p:spPr bwMode="auto">
            <a:xfrm rot="-5400000">
              <a:off x="2861904" y="1411451"/>
              <a:ext cx="146425" cy="2741363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4" name="AutoShape 7" descr="75%"/>
            <p:cNvSpPr>
              <a:spLocks noChangeArrowheads="1"/>
            </p:cNvSpPr>
            <p:nvPr/>
          </p:nvSpPr>
          <p:spPr bwMode="auto">
            <a:xfrm rot="-5400000">
              <a:off x="2815910" y="1671058"/>
              <a:ext cx="131607" cy="2634560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5" name="AutoShape 7" descr="75%"/>
            <p:cNvSpPr>
              <a:spLocks noChangeArrowheads="1"/>
            </p:cNvSpPr>
            <p:nvPr/>
          </p:nvSpPr>
          <p:spPr bwMode="auto">
            <a:xfrm rot="-5400000">
              <a:off x="2799141" y="1817484"/>
              <a:ext cx="131607" cy="2634560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6" name="AutoShape 7" descr="75%"/>
            <p:cNvSpPr>
              <a:spLocks noChangeArrowheads="1"/>
            </p:cNvSpPr>
            <p:nvPr/>
          </p:nvSpPr>
          <p:spPr bwMode="auto">
            <a:xfrm rot="-5400000">
              <a:off x="2669994" y="2162655"/>
              <a:ext cx="131608" cy="2376265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7" name="AutoShape 7" descr="75%"/>
            <p:cNvSpPr>
              <a:spLocks noChangeArrowheads="1"/>
            </p:cNvSpPr>
            <p:nvPr/>
          </p:nvSpPr>
          <p:spPr bwMode="auto">
            <a:xfrm rot="-5400000">
              <a:off x="2664936" y="2455747"/>
              <a:ext cx="106044" cy="2196567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2318" name="AutoShape 7" descr="75%"/>
            <p:cNvSpPr>
              <a:spLocks noChangeArrowheads="1"/>
            </p:cNvSpPr>
            <p:nvPr/>
          </p:nvSpPr>
          <p:spPr bwMode="auto">
            <a:xfrm rot="-5400000">
              <a:off x="2738897" y="2741822"/>
              <a:ext cx="65804" cy="2016225"/>
            </a:xfrm>
            <a:prstGeom prst="moon">
              <a:avLst>
                <a:gd name="adj" fmla="val 66037"/>
              </a:avLst>
            </a:prstGeom>
            <a:pattFill prst="pct60">
              <a:fgClr>
                <a:srgbClr val="E99D05"/>
              </a:fgClr>
              <a:bgClr>
                <a:schemeClr val="bg1"/>
              </a:bgClr>
            </a:patt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grpSp>
          <p:nvGrpSpPr>
            <p:cNvPr id="11" name="18447 Grupo"/>
            <p:cNvGrpSpPr>
              <a:grpSpLocks/>
            </p:cNvGrpSpPr>
            <p:nvPr/>
          </p:nvGrpSpPr>
          <p:grpSpPr bwMode="auto">
            <a:xfrm>
              <a:off x="2396831" y="1340768"/>
              <a:ext cx="893634" cy="3229395"/>
              <a:chOff x="4067944" y="1405533"/>
              <a:chExt cx="1532756" cy="4831779"/>
            </a:xfrm>
          </p:grpSpPr>
          <p:sp>
            <p:nvSpPr>
              <p:cNvPr id="12320" name="Text Box 8"/>
              <p:cNvSpPr txBox="1">
                <a:spLocks noChangeArrowheads="1"/>
              </p:cNvSpPr>
              <p:nvPr/>
            </p:nvSpPr>
            <p:spPr bwMode="auto">
              <a:xfrm>
                <a:off x="4572000" y="1772816"/>
                <a:ext cx="10287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100" b="1">
                    <a:latin typeface="Calibri" pitchFamily="34" charset="0"/>
                    <a:cs typeface="Arial" charset="0"/>
                  </a:rPr>
                  <a:t>5 m</a:t>
                </a:r>
                <a:endParaRPr lang="en-US" sz="11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21" name="Text Box 5"/>
              <p:cNvSpPr txBox="1">
                <a:spLocks noChangeArrowheads="1"/>
              </p:cNvSpPr>
              <p:nvPr/>
            </p:nvSpPr>
            <p:spPr bwMode="auto">
              <a:xfrm>
                <a:off x="4067944" y="1405533"/>
                <a:ext cx="10287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100" b="1">
                    <a:latin typeface="Calibri" pitchFamily="34" charset="0"/>
                    <a:cs typeface="Arial" charset="0"/>
                  </a:rPr>
                  <a:t>10 km</a:t>
                </a:r>
                <a:r>
                  <a:rPr lang="en-US" sz="1100" b="1" baseline="30000">
                    <a:latin typeface="Calibri" pitchFamily="34" charset="0"/>
                    <a:cs typeface="Arial" charset="0"/>
                  </a:rPr>
                  <a:t>2</a:t>
                </a:r>
                <a:endParaRPr lang="en-US" sz="11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22" name="AutoShape 6"/>
              <p:cNvSpPr>
                <a:spLocks noChangeArrowheads="1"/>
              </p:cNvSpPr>
              <p:nvPr/>
            </p:nvSpPr>
            <p:spPr bwMode="auto">
              <a:xfrm>
                <a:off x="4532176" y="1803230"/>
                <a:ext cx="152400" cy="1822496"/>
              </a:xfrm>
              <a:prstGeom prst="upDownArrow">
                <a:avLst>
                  <a:gd name="adj1" fmla="val 35713"/>
                  <a:gd name="adj2" fmla="val 15009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endParaRPr lang="en-US" sz="1100"/>
              </a:p>
            </p:txBody>
          </p:sp>
          <p:sp>
            <p:nvSpPr>
              <p:cNvPr id="12323" name="Text Box 9"/>
              <p:cNvSpPr txBox="1">
                <a:spLocks noChangeArrowheads="1"/>
              </p:cNvSpPr>
              <p:nvPr/>
            </p:nvSpPr>
            <p:spPr bwMode="auto">
              <a:xfrm>
                <a:off x="4499992" y="2701677"/>
                <a:ext cx="10287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100" b="1">
                    <a:latin typeface="Calibri" pitchFamily="34" charset="0"/>
                    <a:cs typeface="Arial" charset="0"/>
                  </a:rPr>
                  <a:t>220 m</a:t>
                </a:r>
                <a:endParaRPr lang="en-US" sz="11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2" name="18444 Grupo"/>
              <p:cNvGrpSpPr>
                <a:grpSpLocks/>
              </p:cNvGrpSpPr>
              <p:nvPr/>
            </p:nvGrpSpPr>
            <p:grpSpPr bwMode="auto">
              <a:xfrm>
                <a:off x="4427984" y="3589362"/>
                <a:ext cx="364312" cy="2647950"/>
                <a:chOff x="8612063" y="4438798"/>
                <a:chExt cx="364312" cy="2647950"/>
              </a:xfrm>
            </p:grpSpPr>
            <p:sp>
              <p:nvSpPr>
                <p:cNvPr id="29" name="AutoShape 10"/>
                <p:cNvSpPr>
                  <a:spLocks noChangeArrowheads="1"/>
                </p:cNvSpPr>
                <p:nvPr/>
              </p:nvSpPr>
              <p:spPr bwMode="auto">
                <a:xfrm>
                  <a:off x="8626364" y="4439675"/>
                  <a:ext cx="351284" cy="2647769"/>
                </a:xfrm>
                <a:prstGeom prst="downArrow">
                  <a:avLst>
                    <a:gd name="adj1" fmla="val 50000"/>
                    <a:gd name="adj2" fmla="val 117797"/>
                  </a:avLst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>
                    <a:defRPr/>
                  </a:pPr>
                  <a:endParaRPr lang="en-US" sz="1100"/>
                </a:p>
              </p:txBody>
            </p:sp>
            <p:sp>
              <p:nvSpPr>
                <p:cNvPr id="123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612063" y="6309320"/>
                  <a:ext cx="352425" cy="690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100" b="1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?</a:t>
                  </a:r>
                  <a:endParaRPr lang="en-US" sz="1100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33" name="8 Rectángulo"/>
          <p:cNvSpPr>
            <a:spLocks noChangeArrowheads="1"/>
          </p:cNvSpPr>
          <p:nvPr/>
        </p:nvSpPr>
        <p:spPr bwMode="auto">
          <a:xfrm>
            <a:off x="684213" y="1330325"/>
            <a:ext cx="3178175" cy="3382963"/>
          </a:xfrm>
          <a:prstGeom prst="rect">
            <a:avLst/>
          </a:prstGeom>
          <a:solidFill>
            <a:schemeClr val="bg1"/>
          </a:solidFill>
          <a:ln w="38100">
            <a:solidFill>
              <a:srgbClr val="7F7F7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s-ES" sz="1400" b="1" dirty="0">
                <a:solidFill>
                  <a:srgbClr val="000000"/>
                </a:solidFill>
              </a:rPr>
              <a:t>CONSIDERACIONES: 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lang="es-ES" sz="1400" b="1" dirty="0">
                <a:solidFill>
                  <a:srgbClr val="000000"/>
                </a:solidFill>
              </a:rPr>
              <a:t>Cono inverso con profundidad de 220 m </a:t>
            </a:r>
            <a:endParaRPr lang="es-ES" sz="14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s-ES" sz="1400" b="1" dirty="0">
                <a:solidFill>
                  <a:srgbClr val="000000"/>
                </a:solidFill>
              </a:rPr>
              <a:t>Proporción de capas de sal (66%) y de sedimentos lacustres (33%) </a:t>
            </a:r>
            <a:endParaRPr lang="es-ES" sz="14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s-ES" sz="1400" b="1" dirty="0">
                <a:solidFill>
                  <a:srgbClr val="000000"/>
                </a:solidFill>
              </a:rPr>
              <a:t>Porosidad de la capa de sal de 35%, de las arcillas de 50%,</a:t>
            </a:r>
            <a:endParaRPr lang="es-ES" sz="14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s-ES" sz="1400" b="1" dirty="0">
                <a:solidFill>
                  <a:srgbClr val="000000"/>
                </a:solidFill>
              </a:rPr>
              <a:t>Concentración promedio en todo el salar 545 mg/l de Li</a:t>
            </a:r>
            <a:endParaRPr lang="es-ES" sz="14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s-ES" sz="1400" b="1" dirty="0">
                <a:solidFill>
                  <a:srgbClr val="000000"/>
                </a:solidFill>
              </a:rPr>
              <a:t>10.000 km2 de superficie</a:t>
            </a:r>
          </a:p>
          <a:p>
            <a:pPr>
              <a:spcAft>
                <a:spcPts val="1000"/>
              </a:spcAft>
              <a:buClr>
                <a:srgbClr val="000000"/>
              </a:buClr>
              <a:defRPr/>
            </a:pPr>
            <a:endParaRPr lang="en-US" sz="1400" dirty="0"/>
          </a:p>
        </p:txBody>
      </p:sp>
      <p:grpSp>
        <p:nvGrpSpPr>
          <p:cNvPr id="13" name="4 Grupo"/>
          <p:cNvGrpSpPr>
            <a:grpSpLocks/>
          </p:cNvGrpSpPr>
          <p:nvPr/>
        </p:nvGrpSpPr>
        <p:grpSpPr bwMode="auto">
          <a:xfrm>
            <a:off x="755650" y="4746625"/>
            <a:ext cx="7632700" cy="1346200"/>
            <a:chOff x="755576" y="4746630"/>
            <a:chExt cx="7632848" cy="1346666"/>
          </a:xfrm>
        </p:grpSpPr>
        <p:sp>
          <p:nvSpPr>
            <p:cNvPr id="35" name="34 Flecha abajo"/>
            <p:cNvSpPr/>
            <p:nvPr/>
          </p:nvSpPr>
          <p:spPr>
            <a:xfrm>
              <a:off x="1979563" y="5394554"/>
              <a:ext cx="431808" cy="3620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35 Flecha abajo"/>
            <p:cNvSpPr/>
            <p:nvPr/>
          </p:nvSpPr>
          <p:spPr>
            <a:xfrm>
              <a:off x="1979563" y="4746630"/>
              <a:ext cx="431808" cy="3620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98" name="10 Rectángulo"/>
            <p:cNvSpPr>
              <a:spLocks noChangeArrowheads="1"/>
            </p:cNvSpPr>
            <p:nvPr/>
          </p:nvSpPr>
          <p:spPr bwMode="auto">
            <a:xfrm>
              <a:off x="755576" y="5106670"/>
              <a:ext cx="4968552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" sz="1600" b="1">
                  <a:solidFill>
                    <a:srgbClr val="000000"/>
                  </a:solidFill>
                </a:rPr>
                <a:t>100 MILLONES DE TM DE LITIO EQUIVALENTE </a:t>
              </a:r>
              <a:endParaRPr lang="en-US" sz="1600"/>
            </a:p>
          </p:txBody>
        </p:sp>
        <p:sp>
          <p:nvSpPr>
            <p:cNvPr id="12299" name="10 Rectángulo"/>
            <p:cNvSpPr>
              <a:spLocks noChangeArrowheads="1"/>
            </p:cNvSpPr>
            <p:nvPr/>
          </p:nvSpPr>
          <p:spPr bwMode="auto">
            <a:xfrm>
              <a:off x="755576" y="5754742"/>
              <a:ext cx="3744416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" sz="1600" b="1">
                  <a:solidFill>
                    <a:srgbClr val="000000"/>
                  </a:solidFill>
                </a:rPr>
                <a:t>530 MILLONES DE TM DE Li</a:t>
              </a:r>
              <a:r>
                <a:rPr lang="es-ES" sz="1200" b="1">
                  <a:solidFill>
                    <a:srgbClr val="000000"/>
                  </a:solidFill>
                </a:rPr>
                <a:t>2</a:t>
              </a:r>
              <a:r>
                <a:rPr lang="es-ES" sz="1600" b="1">
                  <a:solidFill>
                    <a:srgbClr val="000000"/>
                  </a:solidFill>
                </a:rPr>
                <a:t>CO</a:t>
              </a:r>
              <a:r>
                <a:rPr lang="es-ES" sz="1200" b="1">
                  <a:solidFill>
                    <a:srgbClr val="000000"/>
                  </a:solidFill>
                </a:rPr>
                <a:t>3</a:t>
              </a:r>
              <a:r>
                <a:rPr lang="es-ES" sz="1600" b="1">
                  <a:solidFill>
                    <a:srgbClr val="000000"/>
                  </a:solidFill>
                </a:rPr>
                <a:t> </a:t>
              </a:r>
              <a:endParaRPr lang="en-US" sz="1600"/>
            </a:p>
          </p:txBody>
        </p:sp>
        <p:sp>
          <p:nvSpPr>
            <p:cNvPr id="12300" name="10 Rectángulo"/>
            <p:cNvSpPr>
              <a:spLocks noChangeArrowheads="1"/>
            </p:cNvSpPr>
            <p:nvPr/>
          </p:nvSpPr>
          <p:spPr bwMode="auto">
            <a:xfrm>
              <a:off x="5148064" y="5754742"/>
              <a:ext cx="3240360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s-ES" sz="1600" b="1">
                  <a:solidFill>
                    <a:srgbClr val="000000"/>
                  </a:solidFill>
                </a:rPr>
                <a:t>2.000 MILLONES DE TM DE K 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14313"/>
            <a:ext cx="9144000" cy="6673850"/>
            <a:chOff x="0" y="135"/>
            <a:chExt cx="5760" cy="420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5310" y="489"/>
              <a:ext cx="450" cy="36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41" name="18 Imagen" descr="footerbg.gif"/>
            <p:cNvPicPr>
              <a:picLocks noChangeAspect="1"/>
            </p:cNvPicPr>
            <p:nvPr/>
          </p:nvPicPr>
          <p:blipFill>
            <a:blip r:embed="rId3"/>
            <a:srcRect l="4240" t="46275" r="4091"/>
            <a:stretch>
              <a:fillRect/>
            </a:stretch>
          </p:blipFill>
          <p:spPr bwMode="auto">
            <a:xfrm>
              <a:off x="4635" y="4145"/>
              <a:ext cx="11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19 Imagen" descr="cabecera.jpg"/>
            <p:cNvPicPr>
              <a:picLocks noChangeAspect="1"/>
            </p:cNvPicPr>
            <p:nvPr/>
          </p:nvPicPr>
          <p:blipFill>
            <a:blip r:embed="rId4"/>
            <a:srcRect l="61404" t="72501" r="7018" b="1607"/>
            <a:stretch>
              <a:fillRect/>
            </a:stretch>
          </p:blipFill>
          <p:spPr bwMode="auto">
            <a:xfrm>
              <a:off x="0" y="135"/>
              <a:ext cx="519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Rectángulo"/>
            <p:cNvSpPr>
              <a:spLocks noChangeArrowheads="1"/>
            </p:cNvSpPr>
            <p:nvPr/>
          </p:nvSpPr>
          <p:spPr bwMode="auto">
            <a:xfrm rot="-5400000">
              <a:off x="4411" y="4144"/>
              <a:ext cx="175" cy="17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8B8B8B"/>
                </a:gs>
                <a:gs pos="100000">
                  <a:srgbClr val="A6A6A6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" name="22 Rectángulo"/>
            <p:cNvSpPr>
              <a:spLocks noChangeArrowheads="1"/>
            </p:cNvSpPr>
            <p:nvPr/>
          </p:nvSpPr>
          <p:spPr bwMode="auto">
            <a:xfrm rot="-5400000">
              <a:off x="1281" y="-1026"/>
              <a:ext cx="45" cy="260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8B8B8B"/>
                </a:gs>
                <a:gs pos="100000">
                  <a:srgbClr val="A6A6A6"/>
                </a:gs>
              </a:gsLst>
              <a:lin ang="162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4339" name="4 Imagen" descr="SALARES NOR LIPEZ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863" y="0"/>
            <a:ext cx="7783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9 Imagen" descr="Salar_categorias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42875"/>
            <a:ext cx="48910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rectangular redondeada"/>
          <p:cNvSpPr/>
          <p:nvPr/>
        </p:nvSpPr>
        <p:spPr>
          <a:xfrm>
            <a:off x="357188" y="857250"/>
            <a:ext cx="2500312" cy="1357313"/>
          </a:xfrm>
          <a:prstGeom prst="wedgeRoundRectCallout">
            <a:avLst>
              <a:gd name="adj1" fmla="val 93774"/>
              <a:gd name="adj2" fmla="val 321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0</a:t>
            </a:r>
          </a:p>
          <a:p>
            <a:pPr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Oeste</a:t>
            </a: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Norte</a:t>
            </a:r>
          </a:p>
          <a:p>
            <a:pPr>
              <a:defRPr/>
            </a:pPr>
            <a:endParaRPr lang="en-US" sz="1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Superficie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5.500 km2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 &lt; 500 mg/l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&lt; 300 mg/l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&lt; 12.000 mg/l</a:t>
            </a:r>
          </a:p>
        </p:txBody>
      </p:sp>
      <p:sp>
        <p:nvSpPr>
          <p:cNvPr id="6" name="5 Llamada rectangular redondeada"/>
          <p:cNvSpPr/>
          <p:nvPr/>
        </p:nvSpPr>
        <p:spPr>
          <a:xfrm>
            <a:off x="357188" y="2286000"/>
            <a:ext cx="2571750" cy="1428750"/>
          </a:xfrm>
          <a:prstGeom prst="wedgeRoundRectCallout">
            <a:avLst>
              <a:gd name="adj1" fmla="val 131047"/>
              <a:gd name="adj2" fmla="val -1611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1</a:t>
            </a:r>
          </a:p>
          <a:p>
            <a:pPr>
              <a:defRPr/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Centro Sur</a:t>
            </a:r>
          </a:p>
          <a:p>
            <a:pPr>
              <a:defRPr/>
            </a:pPr>
            <a:endParaRPr lang="en-US" sz="1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Superficie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3.200 km2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  entre 500 y 1.000 mg/l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 entre 300 y 800 mg/l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 entre 12.000 y 20.000 mg/l</a:t>
            </a:r>
          </a:p>
        </p:txBody>
      </p:sp>
      <p:sp>
        <p:nvSpPr>
          <p:cNvPr id="13317" name="6 Llamada rectangular redondeada"/>
          <p:cNvSpPr>
            <a:spLocks noChangeArrowheads="1"/>
          </p:cNvSpPr>
          <p:nvPr/>
        </p:nvSpPr>
        <p:spPr bwMode="auto">
          <a:xfrm>
            <a:off x="428625" y="3857625"/>
            <a:ext cx="2559050" cy="1443038"/>
          </a:xfrm>
          <a:prstGeom prst="wedgeRoundRectCallout">
            <a:avLst>
              <a:gd name="adj1" fmla="val 155833"/>
              <a:gd name="adj2" fmla="val -59352"/>
              <a:gd name="adj3" fmla="val 16667"/>
            </a:avLst>
          </a:prstGeom>
          <a:noFill/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u="sng">
                <a:cs typeface="Arial" charset="0"/>
              </a:rPr>
              <a:t>Area 2</a:t>
            </a:r>
          </a:p>
          <a:p>
            <a:r>
              <a:rPr lang="en-US" sz="1200" b="1" u="sng">
                <a:cs typeface="Arial" charset="0"/>
              </a:rPr>
              <a:t>Sur Oeste</a:t>
            </a:r>
          </a:p>
          <a:p>
            <a:endParaRPr lang="en-US" sz="1200" b="1" u="sng">
              <a:cs typeface="Arial" charset="0"/>
            </a:endParaRPr>
          </a:p>
          <a:p>
            <a:r>
              <a:rPr lang="en-US" sz="1200" b="1">
                <a:cs typeface="Arial" charset="0"/>
              </a:rPr>
              <a:t>Superficie  900 km2</a:t>
            </a:r>
          </a:p>
          <a:p>
            <a:r>
              <a:rPr lang="en-US" sz="1200" b="1">
                <a:cs typeface="Arial" charset="0"/>
              </a:rPr>
              <a:t>Li  entre 1.000 y 2.500 mg/l</a:t>
            </a:r>
          </a:p>
          <a:p>
            <a:r>
              <a:rPr lang="en-US" sz="1200" b="1">
                <a:cs typeface="Arial" charset="0"/>
              </a:rPr>
              <a:t>B  entre 800 y 2.000 mg/l</a:t>
            </a:r>
          </a:p>
          <a:p>
            <a:r>
              <a:rPr lang="en-US" sz="1200" b="1">
                <a:cs typeface="Arial" charset="0"/>
              </a:rPr>
              <a:t>K  entre 20.000 y 22.000 mg/l</a:t>
            </a:r>
          </a:p>
        </p:txBody>
      </p:sp>
      <p:sp>
        <p:nvSpPr>
          <p:cNvPr id="13318" name="7 Llamada rectangular redondeada"/>
          <p:cNvSpPr>
            <a:spLocks noChangeArrowheads="1"/>
          </p:cNvSpPr>
          <p:nvPr/>
        </p:nvSpPr>
        <p:spPr bwMode="auto">
          <a:xfrm>
            <a:off x="428625" y="5384800"/>
            <a:ext cx="2487613" cy="1357313"/>
          </a:xfrm>
          <a:prstGeom prst="wedgeRoundRectCallout">
            <a:avLst>
              <a:gd name="adj1" fmla="val 164995"/>
              <a:gd name="adj2" fmla="val -93157"/>
              <a:gd name="adj3" fmla="val 16667"/>
            </a:avLst>
          </a:prstGeom>
          <a:solidFill>
            <a:srgbClr val="D9D9D9"/>
          </a:solidFill>
          <a:ln w="550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u="sng">
                <a:cs typeface="Arial" charset="0"/>
              </a:rPr>
              <a:t>Area 3</a:t>
            </a:r>
          </a:p>
          <a:p>
            <a:r>
              <a:rPr lang="en-US" sz="1200" b="1" u="sng">
                <a:cs typeface="Arial" charset="0"/>
              </a:rPr>
              <a:t>Desembocadura de rio</a:t>
            </a:r>
          </a:p>
          <a:p>
            <a:r>
              <a:rPr lang="en-US" sz="1200">
                <a:cs typeface="Arial" charset="0"/>
              </a:rPr>
              <a:t>Superficie: 250 km2</a:t>
            </a:r>
          </a:p>
          <a:p>
            <a:r>
              <a:rPr lang="en-US" sz="1200">
                <a:cs typeface="Arial" charset="0"/>
              </a:rPr>
              <a:t>Li   entre 2.500 y 4.800 mg/l</a:t>
            </a:r>
          </a:p>
          <a:p>
            <a:r>
              <a:rPr lang="en-US" sz="1200">
                <a:cs typeface="Arial" charset="0"/>
              </a:rPr>
              <a:t>B  entre 2.000 y 3.600 mg/l</a:t>
            </a:r>
          </a:p>
          <a:p>
            <a:r>
              <a:rPr lang="en-US" sz="1200">
                <a:cs typeface="Arial" charset="0"/>
              </a:rPr>
              <a:t>K  entre 22.000 y 25.000 mg/l</a:t>
            </a:r>
          </a:p>
        </p:txBody>
      </p:sp>
      <p:sp>
        <p:nvSpPr>
          <p:cNvPr id="9" name="8 Llamada rectangular redondeada"/>
          <p:cNvSpPr/>
          <p:nvPr/>
        </p:nvSpPr>
        <p:spPr>
          <a:xfrm>
            <a:off x="6429375" y="5286375"/>
            <a:ext cx="2571750" cy="1357313"/>
          </a:xfrm>
          <a:prstGeom prst="wedgeRoundRectCallout">
            <a:avLst>
              <a:gd name="adj1" fmla="val -54383"/>
              <a:gd name="adj2" fmla="val -7033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4</a:t>
            </a:r>
          </a:p>
          <a:p>
            <a:pPr>
              <a:defRPr/>
            </a:pPr>
            <a:r>
              <a:rPr lang="en-US" sz="1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Delta del Rio Grande</a:t>
            </a:r>
          </a:p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Superficie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220 km2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   entre 300 y 2.500 mg/l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  entre 400 y 2.000 mg/l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  entre 6.000 y 22.000 mg/l</a:t>
            </a:r>
          </a:p>
        </p:txBody>
      </p:sp>
      <p:cxnSp>
        <p:nvCxnSpPr>
          <p:cNvPr id="11" name="10 Conector recto de flecha"/>
          <p:cNvCxnSpPr>
            <a:stCxn id="9" idx="0"/>
          </p:cNvCxnSpPr>
          <p:nvPr/>
        </p:nvCxnSpPr>
        <p:spPr>
          <a:xfrm rot="16200000" flipV="1">
            <a:off x="6465094" y="4036219"/>
            <a:ext cx="1214437" cy="1285875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786063" y="3857625"/>
            <a:ext cx="3357562" cy="1571625"/>
          </a:xfrm>
          <a:prstGeom prst="straightConnector1">
            <a:avLst/>
          </a:prstGeom>
          <a:ln w="38100">
            <a:solidFill>
              <a:srgbClr val="CC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1 Título"/>
          <p:cNvSpPr>
            <a:spLocks noGrp="1"/>
          </p:cNvSpPr>
          <p:nvPr>
            <p:ph type="title"/>
          </p:nvPr>
        </p:nvSpPr>
        <p:spPr>
          <a:xfrm>
            <a:off x="1033463" y="274638"/>
            <a:ext cx="3467100" cy="417512"/>
          </a:xfrm>
        </p:spPr>
        <p:txBody>
          <a:bodyPr/>
          <a:lstStyle/>
          <a:p>
            <a:pPr eaLnBrk="1" hangingPunct="1"/>
            <a:r>
              <a:rPr lang="en-US" sz="1800" b="1" smtClean="0"/>
              <a:t>CLASIFICACION DE RESERVAS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3924300" y="5661025"/>
            <a:ext cx="2219325" cy="8715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Concentración promedio en todo el salar 545 mg/l de 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3643338"/>
          </a:xfrm>
        </p:spPr>
        <p:txBody>
          <a:bodyPr>
            <a:normAutofit/>
          </a:bodyPr>
          <a:lstStyle/>
          <a:p>
            <a:r>
              <a:rPr lang="es-ES_tradnl" dirty="0" smtClean="0"/>
              <a:t>LA GLOBALIZACIÓN Y EL CRECIMIENTO ECONÓMICO EN EL ALTIPLANO SUR BOLIVIANO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58204" cy="142876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Altiplano Bolivia - Perú</a:t>
            </a:r>
            <a:endParaRPr lang="en-US" sz="3600" dirty="0"/>
          </a:p>
        </p:txBody>
      </p:sp>
      <p:pic>
        <p:nvPicPr>
          <p:cNvPr id="4" name="3 Marcador de contenido" descr="https://encrypted-tbn0.gstatic.com/images?q=tbn:ANd9GcSV33bg8WyfnJgzleYpxr9wRX1iDYgaQJ-iSmnqNbWwWQ3lHPPY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85794"/>
            <a:ext cx="5786477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El carbonato de litio (Li2CO3) es un producto químico elaborado industrialmente que tiene diversas aplicaciones y una de ellas se da en el campo de la energía eléctrica.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QUINUA: UN ABC MINIMO 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La quinua como depredador</a:t>
            </a:r>
          </a:p>
          <a:p>
            <a:r>
              <a:rPr lang="es-ES_tradnl" sz="3600" dirty="0" smtClean="0"/>
              <a:t>Ocho millones de hectáreas de tierra inerte aptas para el cultivo de quinua real</a:t>
            </a:r>
          </a:p>
          <a:p>
            <a:r>
              <a:rPr lang="es-ES_tradnl" sz="3600" dirty="0" smtClean="0"/>
              <a:t>El proyecto CPTS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LLAMERÍA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altiplano sur y la </a:t>
            </a:r>
            <a:r>
              <a:rPr lang="es-ES_tradnl" dirty="0" err="1" smtClean="0"/>
              <a:t>llamería</a:t>
            </a:r>
            <a:endParaRPr lang="es-ES_tradnl" dirty="0" smtClean="0"/>
          </a:p>
          <a:p>
            <a:r>
              <a:rPr lang="es-ES_tradnl" dirty="0" smtClean="0"/>
              <a:t>Ayllus, comunidades y familias llameras</a:t>
            </a:r>
          </a:p>
          <a:p>
            <a:r>
              <a:rPr lang="es-ES_tradnl" dirty="0" smtClean="0"/>
              <a:t>Entre 60 a 1500 llamas</a:t>
            </a:r>
          </a:p>
          <a:p>
            <a:r>
              <a:rPr lang="es-ES_tradnl" dirty="0" smtClean="0"/>
              <a:t>Llamas y producción de la quinua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TEMAS DE LA ECONOMÍA GLOBAL Y LA ECONOMÍA LOCAL EN LOS LÍPEZ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El turismo</a:t>
            </a:r>
          </a:p>
          <a:p>
            <a:r>
              <a:rPr lang="es-ES_tradnl" dirty="0" smtClean="0"/>
              <a:t>El comercio</a:t>
            </a:r>
          </a:p>
          <a:p>
            <a:r>
              <a:rPr lang="es-ES_tradnl" dirty="0" smtClean="0"/>
              <a:t>La </a:t>
            </a:r>
            <a:r>
              <a:rPr lang="es-ES_tradnl" dirty="0" err="1" smtClean="0"/>
              <a:t>llamería</a:t>
            </a:r>
            <a:endParaRPr lang="es-ES_tradnl" dirty="0" smtClean="0"/>
          </a:p>
          <a:p>
            <a:r>
              <a:rPr lang="es-ES_tradnl" dirty="0" smtClean="0"/>
              <a:t>La quinua</a:t>
            </a:r>
          </a:p>
          <a:p>
            <a:r>
              <a:rPr lang="es-ES_tradnl" dirty="0" smtClean="0"/>
              <a:t>La minería</a:t>
            </a:r>
          </a:p>
          <a:p>
            <a:r>
              <a:rPr lang="es-ES_tradnl" dirty="0" smtClean="0"/>
              <a:t>El litio</a:t>
            </a:r>
          </a:p>
          <a:p>
            <a:r>
              <a:rPr lang="es-ES_tradnl" dirty="0" smtClean="0"/>
              <a:t>El contrabando</a:t>
            </a:r>
          </a:p>
          <a:p>
            <a:r>
              <a:rPr lang="es-ES_tradnl" dirty="0" smtClean="0"/>
              <a:t>El narcotráfico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LITIO Y MEDIOAMBIENTE EN LA REGIÓN </a:t>
            </a:r>
            <a:r>
              <a:rPr lang="es-ES_tradnl" dirty="0" smtClean="0"/>
              <a:t> </a:t>
            </a:r>
            <a:r>
              <a:rPr lang="es-ES_tradnl" dirty="0" smtClean="0"/>
              <a:t>DE LOS </a:t>
            </a:r>
            <a:r>
              <a:rPr lang="es-ES_tradnl" dirty="0" smtClean="0"/>
              <a:t>LÍPEZ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168773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1.400.000 toneladas anuales de lodos de hidróxido de magnesio y sulfato de calcio</a:t>
            </a:r>
          </a:p>
          <a:p>
            <a:r>
              <a:rPr lang="es-ES_tradnl" sz="3600" dirty="0" smtClean="0"/>
              <a:t>Grave riesgo de mayor alcalinización de la tierra y de insolubilización de micronutrientes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Potencialmente devastador para la quinua y producción agrícola y pecuaria, y para la fauna y flora de altiplanos y valles </a:t>
            </a:r>
            <a:r>
              <a:rPr lang="es-ES_tradnl" dirty="0" err="1" smtClean="0"/>
              <a:t>mesotérmicos</a:t>
            </a:r>
            <a:r>
              <a:rPr lang="es-ES_tradnl" dirty="0" smtClean="0"/>
              <a:t> en al región </a:t>
            </a:r>
          </a:p>
          <a:p>
            <a:r>
              <a:rPr lang="es-ES_tradnl" b="1" dirty="0" smtClean="0"/>
              <a:t>UN PRESENTE SIN FUTURO: El proyecto de industrialización del Litio en Bolivia</a:t>
            </a:r>
            <a:r>
              <a:rPr lang="es-ES_tradnl" dirty="0" smtClean="0"/>
              <a:t>, CEDLA, 2014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s-ES_tradnl" sz="10000" b="1" dirty="0" smtClean="0"/>
              <a:t>En el CAMPO ENERGÉTICO el litio tiene tres grandes espacios de aplicación: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7000" b="1" dirty="0" err="1" smtClean="0"/>
              <a:t>Tecnología</a:t>
            </a:r>
            <a:r>
              <a:rPr lang="en-US" sz="7000" b="1" dirty="0" smtClean="0"/>
              <a:t> en </a:t>
            </a:r>
            <a:r>
              <a:rPr lang="en-US" sz="7000" b="1" dirty="0" err="1" smtClean="0"/>
              <a:t>acelerado</a:t>
            </a:r>
            <a:r>
              <a:rPr lang="en-US" sz="7000" b="1" dirty="0" smtClean="0"/>
              <a:t> </a:t>
            </a:r>
            <a:r>
              <a:rPr lang="en-US" sz="7000" b="1" dirty="0" err="1" smtClean="0"/>
              <a:t>desarrollo</a:t>
            </a:r>
            <a:r>
              <a:rPr lang="en-US" sz="7000" b="1" dirty="0" smtClean="0"/>
              <a:t>:</a:t>
            </a:r>
            <a:endParaRPr lang="en-US" sz="7000" dirty="0" smtClean="0"/>
          </a:p>
          <a:p>
            <a:r>
              <a:rPr lang="es-ES_tradnl" sz="7000" b="1" dirty="0" smtClean="0"/>
              <a:t>Para la fabricación de pilas y baterías eléctricas recargables, cada vez más eficientes para equipos electrónicos y vehículos.</a:t>
            </a:r>
            <a:endParaRPr lang="en-US" sz="70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7000" b="1" dirty="0" err="1" smtClean="0"/>
              <a:t>Tecnología</a:t>
            </a:r>
            <a:r>
              <a:rPr lang="en-US" sz="7000" b="1" dirty="0" smtClean="0"/>
              <a:t> en </a:t>
            </a:r>
            <a:r>
              <a:rPr lang="en-US" sz="7000" b="1" dirty="0" err="1" smtClean="0"/>
              <a:t>desarrollo</a:t>
            </a:r>
            <a:r>
              <a:rPr lang="en-US" sz="7000" b="1" dirty="0" smtClean="0"/>
              <a:t>:</a:t>
            </a:r>
            <a:r>
              <a:rPr lang="en-US" sz="7000" dirty="0" smtClean="0"/>
              <a:t> </a:t>
            </a:r>
          </a:p>
          <a:p>
            <a:r>
              <a:rPr lang="es-ES_tradnl" sz="7000" b="1" dirty="0" smtClean="0"/>
              <a:t>Para la fabricación de acumuladores de energía eléctrica de sistemas electrógenos basados en energía solar, eólica y otros</a:t>
            </a:r>
            <a:endParaRPr lang="en-US" sz="7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_tradnl" sz="7000" b="1" dirty="0" smtClean="0"/>
              <a:t>Tecnología en sus inicios:</a:t>
            </a:r>
            <a:endParaRPr lang="en-US" sz="7000" dirty="0" smtClean="0"/>
          </a:p>
          <a:p>
            <a:r>
              <a:rPr lang="es-ES_tradnl" sz="7000" b="1" dirty="0" smtClean="0"/>
              <a:t>En la </a:t>
            </a:r>
            <a:r>
              <a:rPr lang="es-ES_tradnl" sz="7000" b="1" dirty="0" err="1" smtClean="0"/>
              <a:t>fusion</a:t>
            </a:r>
            <a:r>
              <a:rPr lang="es-ES_tradnl" sz="7000" b="1" dirty="0" smtClean="0"/>
              <a:t> nuclear</a:t>
            </a:r>
            <a:endParaRPr lang="en-US" sz="7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r>
              <a:rPr lang="es-ES" b="1" dirty="0" smtClean="0">
                <a:ea typeface="Calibri" pitchFamily="34" charset="0"/>
                <a:cs typeface="Arial" charset="0"/>
              </a:rPr>
              <a:t>En los últimos cinco años la demanda de litio en el mercado mundial ha tenido en promedio un crecimiento anual de aproximadamente 9%</a:t>
            </a:r>
          </a:p>
          <a:p>
            <a:endParaRPr lang="es-ES" b="1" dirty="0" smtClean="0">
              <a:ea typeface="Calibri" pitchFamily="34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19 Rectángulo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76944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>
                <a:ea typeface="Calibri" pitchFamily="34" charset="0"/>
                <a:cs typeface="Arial" charset="0"/>
              </a:rPr>
              <a:t>EL MERCADO MUNDIAL DEL LITIO</a:t>
            </a:r>
            <a:endParaRPr lang="es-ES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es-ES" b="1" dirty="0">
                <a:ea typeface="Calibri" pitchFamily="34" charset="0"/>
                <a:cs typeface="Arial" charset="0"/>
              </a:rPr>
              <a:t>Las proyecciones de la demanda mundial de litio </a:t>
            </a:r>
            <a:r>
              <a:rPr lang="es-ES" b="1" dirty="0" smtClean="0">
                <a:ea typeface="Calibri" pitchFamily="34" charset="0"/>
                <a:cs typeface="Arial" charset="0"/>
              </a:rPr>
              <a:t>para 2010 señalan </a:t>
            </a:r>
            <a:r>
              <a:rPr lang="es-ES" b="1" dirty="0">
                <a:ea typeface="Calibri" pitchFamily="34" charset="0"/>
                <a:cs typeface="Arial" charset="0"/>
              </a:rPr>
              <a:t>que </a:t>
            </a:r>
            <a:r>
              <a:rPr lang="es-ES" b="1" dirty="0" smtClean="0">
                <a:ea typeface="Calibri" pitchFamily="34" charset="0"/>
                <a:cs typeface="Arial" charset="0"/>
              </a:rPr>
              <a:t>ésta se </a:t>
            </a:r>
            <a:r>
              <a:rPr lang="es-ES" b="1" dirty="0">
                <a:ea typeface="Calibri" pitchFamily="34" charset="0"/>
                <a:cs typeface="Arial" charset="0"/>
              </a:rPr>
              <a:t>duplicará en </a:t>
            </a:r>
            <a:r>
              <a:rPr lang="es-ES" b="1" dirty="0" smtClean="0">
                <a:ea typeface="Calibri" pitchFamily="34" charset="0"/>
                <a:cs typeface="Arial" charset="0"/>
              </a:rPr>
              <a:t>una década. </a:t>
            </a:r>
            <a:endParaRPr lang="es-ES" b="1" dirty="0">
              <a:ea typeface="Calibri" pitchFamily="34" charset="0"/>
              <a:cs typeface="Arial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es-ES" b="1" dirty="0">
                <a:ea typeface="Calibri" pitchFamily="34" charset="0"/>
                <a:cs typeface="Arial" charset="0"/>
              </a:rPr>
              <a:t>El 2020, la demanda mundial de carbonato de litio alcanzaría a aproximadamente 250.000 </a:t>
            </a:r>
            <a:r>
              <a:rPr lang="es-ES" b="1" dirty="0" err="1">
                <a:ea typeface="Calibri" pitchFamily="34" charset="0"/>
                <a:cs typeface="Arial" charset="0"/>
              </a:rPr>
              <a:t>tm</a:t>
            </a:r>
            <a:r>
              <a:rPr lang="es-ES" b="1" dirty="0">
                <a:ea typeface="Calibri" pitchFamily="34" charset="0"/>
                <a:cs typeface="Arial" charset="0"/>
              </a:rPr>
              <a:t>/a.</a:t>
            </a:r>
          </a:p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es-ES" b="1" dirty="0">
                <a:ea typeface="Calibri" pitchFamily="34" charset="0"/>
                <a:cs typeface="Arial" charset="0"/>
              </a:rPr>
              <a:t>La demanda actual alcanza a 125.000 </a:t>
            </a:r>
            <a:r>
              <a:rPr lang="es-ES" b="1" dirty="0" err="1">
                <a:ea typeface="Calibri" pitchFamily="34" charset="0"/>
                <a:cs typeface="Arial" charset="0"/>
              </a:rPr>
              <a:t>tm</a:t>
            </a:r>
            <a:r>
              <a:rPr lang="es-ES" b="1" dirty="0">
                <a:ea typeface="Calibri" pitchFamily="34" charset="0"/>
                <a:cs typeface="Arial" charset="0"/>
              </a:rPr>
              <a:t>/a.</a:t>
            </a:r>
          </a:p>
          <a:p>
            <a:pPr algn="just" eaLnBrk="0" hangingPunct="0">
              <a:defRPr/>
            </a:pPr>
            <a:endParaRPr lang="es-ES" b="1" dirty="0"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es-ES" sz="2400" b="1" dirty="0">
                <a:ea typeface="Calibri" pitchFamily="34" charset="0"/>
                <a:cs typeface="Arial" charset="0"/>
              </a:rPr>
              <a:t>(CEPAL, Chile, noviembre 2010)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14313"/>
            <a:ext cx="9144000" cy="6673850"/>
            <a:chOff x="0" y="135"/>
            <a:chExt cx="5760" cy="420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5310" y="489"/>
              <a:ext cx="450" cy="36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1613" name="18 Imagen" descr="footerbg.gif"/>
            <p:cNvPicPr>
              <a:picLocks noChangeAspect="1"/>
            </p:cNvPicPr>
            <p:nvPr/>
          </p:nvPicPr>
          <p:blipFill>
            <a:blip r:embed="rId3"/>
            <a:srcRect l="4240" t="46275" r="4091"/>
            <a:stretch>
              <a:fillRect/>
            </a:stretch>
          </p:blipFill>
          <p:spPr bwMode="auto">
            <a:xfrm>
              <a:off x="4635" y="4145"/>
              <a:ext cx="11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4" name="19 Imagen" descr="cabecera.jpg"/>
            <p:cNvPicPr>
              <a:picLocks noChangeAspect="1"/>
            </p:cNvPicPr>
            <p:nvPr/>
          </p:nvPicPr>
          <p:blipFill>
            <a:blip r:embed="rId4"/>
            <a:srcRect l="61404" t="72501" r="7018" b="1607"/>
            <a:stretch>
              <a:fillRect/>
            </a:stretch>
          </p:blipFill>
          <p:spPr bwMode="auto">
            <a:xfrm>
              <a:off x="0" y="135"/>
              <a:ext cx="519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21 Rectángulo"/>
            <p:cNvSpPr>
              <a:spLocks noChangeArrowheads="1"/>
            </p:cNvSpPr>
            <p:nvPr/>
          </p:nvSpPr>
          <p:spPr bwMode="auto">
            <a:xfrm rot="-5400000">
              <a:off x="4411" y="4144"/>
              <a:ext cx="175" cy="17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8B8B8B"/>
                </a:gs>
                <a:gs pos="100000">
                  <a:srgbClr val="A6A6A6"/>
                </a:gs>
              </a:gsLst>
              <a:lin ang="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3" name="22 Rectángulo"/>
            <p:cNvSpPr>
              <a:spLocks noChangeArrowheads="1"/>
            </p:cNvSpPr>
            <p:nvPr/>
          </p:nvSpPr>
          <p:spPr bwMode="auto">
            <a:xfrm rot="-5400000">
              <a:off x="1281" y="-1026"/>
              <a:ext cx="45" cy="260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8B8B8B"/>
                </a:gs>
                <a:gs pos="100000">
                  <a:srgbClr val="A6A6A6"/>
                </a:gs>
              </a:gsLst>
              <a:lin ang="16200000" scaled="1"/>
            </a:gra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aphicFrame>
        <p:nvGraphicFramePr>
          <p:cNvPr id="134" name="Group 572"/>
          <p:cNvGraphicFramePr>
            <a:graphicFrameLocks noGrp="1"/>
          </p:cNvGraphicFramePr>
          <p:nvPr/>
        </p:nvGraphicFramePr>
        <p:xfrm>
          <a:off x="250825" y="595313"/>
          <a:ext cx="8642350" cy="5691188"/>
        </p:xfrm>
        <a:graphic>
          <a:graphicData uri="http://schemas.openxmlformats.org/drawingml/2006/table">
            <a:tbl>
              <a:tblPr/>
              <a:tblGrid>
                <a:gridCol w="2927350"/>
                <a:gridCol w="714375"/>
                <a:gridCol w="714375"/>
                <a:gridCol w="714375"/>
                <a:gridCol w="714375"/>
                <a:gridCol w="714375"/>
                <a:gridCol w="714375"/>
                <a:gridCol w="714375"/>
                <a:gridCol w="714375"/>
              </a:tblGrid>
              <a:tr h="420662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EVOLUCIÓN DE LAS APLICACIONES EN EL MERCADO MUNDIAL DEL LITIO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270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APLICACIONES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1985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2005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2008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2009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2010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2013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%</a:t>
                      </a:r>
                      <a:endParaRPr kumimoji="0" lang="es-B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Baterías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0.5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20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25.7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31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31.6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34.2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3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Cerámica y vidrio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29.1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18.5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18.7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18.75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Industria del aluminio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38.5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4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1.9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1.6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1.4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1.3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Grasas y Lubricantes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16.1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10.3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9.5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9.5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9.3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8.74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640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Polímeros y farmacéutica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0.9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10.2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8.8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8.5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7.9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7.5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6746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Productos y sustancias químicas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6.7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6.5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6.7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6730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Sistemas de aire acondicionado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8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5.2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Otros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6.1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23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18.7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17.8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17.5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462"/>
                    </a:solidFill>
                  </a:tcPr>
                </a:tc>
              </a:tr>
            </a:tbl>
          </a:graphicData>
        </a:graphic>
      </p:graphicFrame>
      <p:sp>
        <p:nvSpPr>
          <p:cNvPr id="21611" name="Rectangle 573"/>
          <p:cNvSpPr>
            <a:spLocks noChangeArrowheads="1"/>
          </p:cNvSpPr>
          <p:nvPr/>
        </p:nvSpPr>
        <p:spPr bwMode="auto">
          <a:xfrm>
            <a:off x="214313" y="6400800"/>
            <a:ext cx="8072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ES" sz="1200" dirty="0">
                <a:ea typeface="Calibri" pitchFamily="34" charset="0"/>
                <a:cs typeface="Arial" charset="0"/>
              </a:rPr>
              <a:t>Fuente:	 Elaboración </a:t>
            </a:r>
            <a:r>
              <a:rPr lang="es-ES" sz="1200" dirty="0" smtClean="0">
                <a:ea typeface="Calibri" pitchFamily="34" charset="0"/>
                <a:cs typeface="Arial" charset="0"/>
              </a:rPr>
              <a:t>Juan Carlos Montenegro con </a:t>
            </a:r>
            <a:r>
              <a:rPr lang="es-ES" sz="1200" dirty="0">
                <a:ea typeface="Calibri" pitchFamily="34" charset="0"/>
                <a:cs typeface="Arial" charset="0"/>
              </a:rPr>
              <a:t>datos de Industrial </a:t>
            </a:r>
            <a:r>
              <a:rPr lang="es-ES" sz="1200" dirty="0" err="1">
                <a:ea typeface="Calibri" pitchFamily="34" charset="0"/>
                <a:cs typeface="Arial" charset="0"/>
              </a:rPr>
              <a:t>Minerals</a:t>
            </a:r>
            <a:r>
              <a:rPr lang="es-ES" sz="1200" dirty="0">
                <a:ea typeface="Calibri" pitchFamily="34" charset="0"/>
                <a:cs typeface="Arial" charset="0"/>
              </a:rPr>
              <a:t> and Metal </a:t>
            </a:r>
            <a:r>
              <a:rPr lang="es-ES" sz="1200" dirty="0" err="1">
                <a:ea typeface="Calibri" pitchFamily="34" charset="0"/>
                <a:cs typeface="Arial" charset="0"/>
              </a:rPr>
              <a:t>Bulletin</a:t>
            </a:r>
            <a:r>
              <a:rPr lang="es-ES" sz="1200" dirty="0">
                <a:ea typeface="Calibri" pitchFamily="34" charset="0"/>
                <a:cs typeface="Arial" charset="0"/>
              </a:rPr>
              <a:t> </a:t>
            </a:r>
            <a:r>
              <a:rPr lang="es-ES" sz="1200" dirty="0" err="1">
                <a:ea typeface="Calibri" pitchFamily="34" charset="0"/>
                <a:cs typeface="Arial" charset="0"/>
              </a:rPr>
              <a:t>Research</a:t>
            </a:r>
            <a:r>
              <a:rPr lang="es-ES" sz="1200" dirty="0">
                <a:ea typeface="Calibri" pitchFamily="34" charset="0"/>
                <a:cs typeface="Arial" charset="0"/>
              </a:rPr>
              <a:t> – </a:t>
            </a:r>
            <a:r>
              <a:rPr lang="es-ES" sz="1200" dirty="0" err="1">
                <a:ea typeface="Calibri" pitchFamily="34" charset="0"/>
                <a:cs typeface="Arial" charset="0"/>
              </a:rPr>
              <a:t>Executive</a:t>
            </a:r>
            <a:r>
              <a:rPr lang="es-ES" sz="1200" dirty="0">
                <a:ea typeface="Calibri" pitchFamily="34" charset="0"/>
                <a:cs typeface="Arial" charset="0"/>
              </a:rPr>
              <a:t> </a:t>
            </a:r>
            <a:r>
              <a:rPr lang="es-ES" sz="1200" dirty="0" err="1">
                <a:ea typeface="Calibri" pitchFamily="34" charset="0"/>
                <a:cs typeface="Arial" charset="0"/>
              </a:rPr>
              <a:t>summary</a:t>
            </a:r>
            <a:r>
              <a:rPr lang="es-ES" sz="1200" dirty="0">
                <a:ea typeface="Calibri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785786" y="500042"/>
            <a:ext cx="7286676" cy="5929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Es por su  utilidad en la fabricación de baterías para vehículos que el Litio se ha convertido en un factor potencial clave para sustituir a los hidrocarburos como eje de la matriz energética mundial  y con ello pasar a una mitigación relevante del cambio climático  en el mundo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428892"/>
          </a:xfrm>
        </p:spPr>
        <p:txBody>
          <a:bodyPr/>
          <a:lstStyle/>
          <a:p>
            <a:r>
              <a:rPr lang="es-ES_tradnl" b="1" dirty="0" smtClean="0"/>
              <a:t>EL TRIÁNGULO DEL LITIO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1101</Words>
  <Application>Microsoft Office PowerPoint</Application>
  <PresentationFormat>Presentación en pantalla (4:3)</PresentationFormat>
  <Paragraphs>262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 La industrialización del litio en el Salar de Uyuni:  Riesgos ambientales  Ricardo Calla Ortega Sociología/Antropología Medioambiental  CEDLA 2014 </vt:lpstr>
      <vt:lpstr>Diapositiva 2</vt:lpstr>
      <vt:lpstr>Diapositiva 3</vt:lpstr>
      <vt:lpstr>Diapositiva 4</vt:lpstr>
      <vt:lpstr>EL MERCADO MUNDIAL DEL LITIO</vt:lpstr>
      <vt:lpstr>Diapositiva 6</vt:lpstr>
      <vt:lpstr>Diapositiva 7</vt:lpstr>
      <vt:lpstr>Diapositiva 8</vt:lpstr>
      <vt:lpstr>EL TRIÁNGULO DEL LITIO</vt:lpstr>
      <vt:lpstr>Diapositiva 10</vt:lpstr>
      <vt:lpstr>Diapositiva 11</vt:lpstr>
      <vt:lpstr>Diapositiva 12</vt:lpstr>
      <vt:lpstr>Diapositiva 13</vt:lpstr>
      <vt:lpstr>Reservas mundiales de litio</vt:lpstr>
      <vt:lpstr>Diapositiva 15</vt:lpstr>
      <vt:lpstr>CHILE</vt:lpstr>
      <vt:lpstr>ARGENTINA</vt:lpstr>
      <vt:lpstr>CHINA</vt:lpstr>
      <vt:lpstr>BOLIVIA</vt:lpstr>
      <vt:lpstr>Diapositiva 20</vt:lpstr>
      <vt:lpstr>El salar de Uyuni</vt:lpstr>
      <vt:lpstr>Diapositiva 22</vt:lpstr>
      <vt:lpstr>Altiplano Bolivia - Perú</vt:lpstr>
      <vt:lpstr>Diapositiva 24</vt:lpstr>
      <vt:lpstr>Diapositiva 25</vt:lpstr>
      <vt:lpstr>Diapositiva 26</vt:lpstr>
      <vt:lpstr>CLASIFICACION DE RESERVAS</vt:lpstr>
      <vt:lpstr>LA GLOBALIZACIÓN Y EL CRECIMIENTO ECONÓMICO EN EL ALTIPLANO SUR BOLIVIANO</vt:lpstr>
      <vt:lpstr>Altiplano Bolivia - Perú</vt:lpstr>
      <vt:lpstr>LA QUINUA: UN ABC MINIMO  </vt:lpstr>
      <vt:lpstr>LA LLAMERÍA</vt:lpstr>
      <vt:lpstr>TEMAS DE LA ECONOMÍA GLOBAL Y LA ECONOMÍA LOCAL EN LOS LÍPEZ</vt:lpstr>
      <vt:lpstr>LITIO Y MEDIOAMBIENTE EN LA REGIÓN  DE LOS LÍPEZ</vt:lpstr>
      <vt:lpstr>Diapositiva 34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15</cp:revision>
  <dcterms:created xsi:type="dcterms:W3CDTF">2014-08-20T20:14:24Z</dcterms:created>
  <dcterms:modified xsi:type="dcterms:W3CDTF">2014-09-16T18:35:09Z</dcterms:modified>
</cp:coreProperties>
</file>