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6"/>
  </p:notesMasterIdLst>
  <p:sldIdLst>
    <p:sldId id="256" r:id="rId2"/>
    <p:sldId id="341" r:id="rId3"/>
    <p:sldId id="338" r:id="rId4"/>
    <p:sldId id="310" r:id="rId5"/>
    <p:sldId id="327" r:id="rId6"/>
    <p:sldId id="345" r:id="rId7"/>
    <p:sldId id="313" r:id="rId8"/>
    <p:sldId id="336" r:id="rId9"/>
    <p:sldId id="343" r:id="rId10"/>
    <p:sldId id="315" r:id="rId11"/>
    <p:sldId id="259" r:id="rId12"/>
    <p:sldId id="342" r:id="rId13"/>
    <p:sldId id="346" r:id="rId14"/>
    <p:sldId id="344" r:id="rId15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B9E8FF"/>
    <a:srgbClr val="F2BDFF"/>
    <a:srgbClr val="A7C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82" autoAdjust="0"/>
    <p:restoredTop sz="86287" autoAdjust="0"/>
  </p:normalViewPr>
  <p:slideViewPr>
    <p:cSldViewPr>
      <p:cViewPr varScale="1">
        <p:scale>
          <a:sx n="80" d="100"/>
          <a:sy n="80" d="100"/>
        </p:scale>
        <p:origin x="-85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4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2386304-2771-4595-8952-2294870F7A99}" type="datetimeFigureOut">
              <a:rPr lang="es-ES"/>
              <a:pPr>
                <a:defRPr/>
              </a:pPr>
              <a:t>01/10/2015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A66563F-E40D-4A52-BBB3-60B0BF7724C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75209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Char char="§"/>
            </a:pPr>
            <a:endParaRPr lang="es-AR" b="1" smtClean="0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77DCFBD-7155-4774-9C64-9658CB094294}" type="slidenum">
              <a:rPr lang="es-ES" smtClean="0"/>
              <a:pPr/>
              <a:t>1</a:t>
            </a:fld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AR" smtClean="0"/>
          </a:p>
        </p:txBody>
      </p:sp>
      <p:sp>
        <p:nvSpPr>
          <p:cNvPr id="2765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121206C-AC72-42DD-B016-F502FA18AFF3}" type="slidenum">
              <a:rPr lang="es-ES" smtClean="0"/>
              <a:pPr/>
              <a:t>11</a:t>
            </a:fld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AR" smtClean="0"/>
          </a:p>
        </p:txBody>
      </p:sp>
      <p:sp>
        <p:nvSpPr>
          <p:cNvPr id="2867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C039815-3CEC-4766-89DE-DA57420FC755}" type="slidenum">
              <a:rPr lang="es-ES" smtClean="0"/>
              <a:pPr/>
              <a:t>14</a:t>
            </a:fld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88F0A6-8A45-4A95-B8F9-B85310DC35FB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24D63B-2CAE-4B8C-B0F5-9C778642024A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AECC26-AAFD-4F21-B5E2-3D69000617A1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43D7B2-E776-43EF-83CA-93CCACB78AD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1754C9-A8E3-41B7-B2DF-60B0235670A0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0740D9-B97D-4404-A535-4A3B56D0AB9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A8CAF3-7937-4943-BF23-ADE534937A1A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EFCB06-A62C-4D0B-A7E9-0C135A8C80FD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D169A2-00DA-4C55-952B-A0BB56EE45E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5AC4FB-4B99-4046-9444-44F0B3C684EA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1C6EA1A4-AC71-4C94-A31B-3A2D7310A07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67721CAC-846B-4116-AB6B-3E5FDD7FD698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404813"/>
            <a:ext cx="7915275" cy="2376487"/>
          </a:xfrm>
        </p:spPr>
        <p:txBody>
          <a:bodyPr>
            <a:normAutofit fontScale="90000"/>
          </a:bodyPr>
          <a:lstStyle/>
          <a:p>
            <a:r>
              <a:rPr lang="es-AR" sz="3200" dirty="0" smtClean="0"/>
              <a:t/>
            </a:r>
            <a:br>
              <a:rPr lang="es-AR" sz="3200" dirty="0" smtClean="0"/>
            </a:br>
            <a:r>
              <a:rPr lang="es-AR" sz="3200" dirty="0" smtClean="0"/>
              <a:t/>
            </a:r>
            <a:br>
              <a:rPr lang="es-AR" sz="3200" dirty="0" smtClean="0"/>
            </a:br>
            <a:r>
              <a:rPr lang="es-AR" sz="3200" dirty="0" smtClean="0"/>
              <a:t/>
            </a:r>
            <a:br>
              <a:rPr lang="es-AR" sz="3200" dirty="0" smtClean="0"/>
            </a:br>
            <a:r>
              <a:rPr lang="es-AR" sz="3200" dirty="0" smtClean="0"/>
              <a:t>Seminario Internacional</a:t>
            </a:r>
            <a:br>
              <a:rPr lang="es-AR" sz="3200" dirty="0" smtClean="0"/>
            </a:br>
            <a:r>
              <a:rPr lang="es-AR" sz="3200" dirty="0" smtClean="0"/>
              <a:t>"Reflexiones plurales sobre las experiencias de los gobiernos progresistas en América Latina"</a:t>
            </a:r>
            <a:r>
              <a:rPr lang="es-UY" sz="3200" i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es-UY" sz="3200" i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es-AR" sz="24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es-AR" sz="24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es-ES" sz="2400" dirty="0" smtClean="0">
              <a:solidFill>
                <a:srgbClr val="6633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3789363"/>
            <a:ext cx="7705725" cy="1752600"/>
          </a:xfrm>
        </p:spPr>
        <p:txBody>
          <a:bodyPr>
            <a:normAutofit/>
          </a:bodyPr>
          <a:lstStyle/>
          <a:p>
            <a:pPr marR="0">
              <a:lnSpc>
                <a:spcPct val="80000"/>
              </a:lnSpc>
              <a:buFont typeface="Wingdings 2" pitchFamily="18" charset="2"/>
              <a:buNone/>
            </a:pPr>
            <a:r>
              <a:rPr lang="es-AR" sz="1500" b="1" dirty="0" smtClean="0"/>
              <a:t>CEDLA, CIDES-UMSA, Facultad de Ciencias Sociales UMSA,</a:t>
            </a:r>
          </a:p>
          <a:p>
            <a:pPr marR="0">
              <a:lnSpc>
                <a:spcPct val="80000"/>
              </a:lnSpc>
              <a:buFont typeface="Wingdings 2" pitchFamily="18" charset="2"/>
              <a:buNone/>
            </a:pPr>
            <a:r>
              <a:rPr lang="es-AR" sz="1500" b="1" dirty="0" smtClean="0"/>
              <a:t>Universidad Mayor de San Andrés, La Paz, Bolivia</a:t>
            </a:r>
          </a:p>
          <a:p>
            <a:pPr marR="0">
              <a:lnSpc>
                <a:spcPct val="80000"/>
              </a:lnSpc>
              <a:buFont typeface="Wingdings 2" pitchFamily="18" charset="2"/>
              <a:buNone/>
            </a:pPr>
            <a:r>
              <a:rPr lang="es-AR" sz="1500" b="1" dirty="0" smtClean="0"/>
              <a:t>2 de octubre de 2015</a:t>
            </a:r>
            <a:br>
              <a:rPr lang="es-AR" sz="1500" b="1" dirty="0" smtClean="0"/>
            </a:br>
            <a:endParaRPr lang="es-UY" sz="1500" i="1" dirty="0" smtClean="0"/>
          </a:p>
          <a:p>
            <a:pPr marR="0">
              <a:lnSpc>
                <a:spcPct val="80000"/>
              </a:lnSpc>
              <a:buFont typeface="Wingdings 2" pitchFamily="18" charset="2"/>
              <a:buNone/>
            </a:pPr>
            <a:endParaRPr lang="es-UY" sz="1500" i="1" dirty="0" smtClean="0"/>
          </a:p>
          <a:p>
            <a:pPr marR="0">
              <a:lnSpc>
                <a:spcPct val="80000"/>
              </a:lnSpc>
              <a:buFont typeface="Wingdings 2" pitchFamily="18" charset="2"/>
              <a:buNone/>
            </a:pPr>
            <a:r>
              <a:rPr lang="es-UY" sz="1500" i="1" dirty="0" smtClean="0"/>
              <a:t/>
            </a:r>
            <a:br>
              <a:rPr lang="es-UY" sz="1500" i="1" dirty="0" smtClean="0"/>
            </a:br>
            <a:endParaRPr lang="es-UY" sz="1500" i="1" dirty="0" smtClean="0"/>
          </a:p>
        </p:txBody>
      </p:sp>
      <p:pic>
        <p:nvPicPr>
          <p:cNvPr id="9220" name="Picture 4" descr="j015800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3141663"/>
            <a:ext cx="80645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Título"/>
          <p:cNvSpPr>
            <a:spLocks noGrp="1"/>
          </p:cNvSpPr>
          <p:nvPr>
            <p:ph type="title"/>
          </p:nvPr>
        </p:nvSpPr>
        <p:spPr>
          <a:xfrm>
            <a:off x="611188" y="260350"/>
            <a:ext cx="8229600" cy="1143000"/>
          </a:xfrm>
        </p:spPr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es-ES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Segoe Print" pitchFamily="2" charset="0"/>
              </a:rPr>
              <a:t>.Actualización del populismo</a:t>
            </a:r>
          </a:p>
        </p:txBody>
      </p:sp>
      <p:sp>
        <p:nvSpPr>
          <p:cNvPr id="18434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 smtClean="0">
                <a:latin typeface="Calibri" pitchFamily="34" charset="0"/>
              </a:rPr>
              <a:t>Contextos y modalidades diferentes</a:t>
            </a:r>
          </a:p>
          <a:p>
            <a:r>
              <a:rPr lang="es-ES" sz="2800" dirty="0" smtClean="0">
                <a:latin typeface="Calibri" pitchFamily="34" charset="0"/>
              </a:rPr>
              <a:t>Venezuela: caracterizada como populismo desde el inicio del gobierno de Chávez</a:t>
            </a:r>
          </a:p>
          <a:p>
            <a:r>
              <a:rPr lang="es-ES" sz="2800" dirty="0" smtClean="0">
                <a:latin typeface="Calibri" pitchFamily="34" charset="0"/>
              </a:rPr>
              <a:t>Argentina: a partir de 2008</a:t>
            </a:r>
          </a:p>
          <a:p>
            <a:r>
              <a:rPr lang="es-ES" sz="2800" dirty="0" smtClean="0">
                <a:latin typeface="Calibri" pitchFamily="34" charset="0"/>
              </a:rPr>
              <a:t>Ecuador: en un contexto de ruptura con organizaciones indigenistas y ambientalistas</a:t>
            </a:r>
          </a:p>
          <a:p>
            <a:r>
              <a:rPr lang="es-ES" sz="2800" dirty="0" smtClean="0">
                <a:latin typeface="Calibri" pitchFamily="34" charset="0"/>
              </a:rPr>
              <a:t>Bolivia: consolidación de hegemonía del MAS y enfrentamiento con organizaciones indígenas y ambientalistas.</a:t>
            </a:r>
          </a:p>
          <a:p>
            <a:endParaRPr lang="es-ES" sz="2800" dirty="0" smtClean="0">
              <a:latin typeface="Calibri" pitchFamily="34" charset="0"/>
            </a:endParaRPr>
          </a:p>
          <a:p>
            <a:endParaRPr lang="es-ES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620688"/>
            <a:ext cx="8229600" cy="1143000"/>
          </a:xfrm>
        </p:spPr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es-UY" sz="40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es-UY" sz="40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es-UY" sz="40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es-UY" sz="40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es-UY" sz="40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es-UY" sz="40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es-UY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es-UY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es-UY" sz="40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es-UY" sz="40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es-UY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es-UY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es-UY" sz="40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es-UY" sz="40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es-UY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es-UY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es-UY" sz="40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es-UY" sz="40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es-UY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es-UY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es-UY" sz="40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es-UY" sz="40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es-AR" sz="3200" dirty="0" smtClean="0">
                <a:latin typeface="Calibri" pitchFamily="34" charset="0"/>
              </a:rPr>
              <a:t/>
            </a:r>
            <a:br>
              <a:rPr lang="es-AR" sz="3200" dirty="0" smtClean="0">
                <a:latin typeface="Calibri" pitchFamily="34" charset="0"/>
              </a:rPr>
            </a:br>
            <a:r>
              <a:rPr lang="es-AR" sz="3600" dirty="0">
                <a:solidFill>
                  <a:schemeClr val="accent1"/>
                </a:solidFill>
                <a:latin typeface="Segoe Print" panose="02000600000000000000" pitchFamily="2" charset="0"/>
              </a:rPr>
              <a:t>Populismos realmente existentes</a:t>
            </a:r>
            <a:r>
              <a:rPr lang="es-UY" sz="36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Calibri" pitchFamily="34" charset="0"/>
              </a:rPr>
              <a:t/>
            </a:r>
            <a:br>
              <a:rPr lang="es-UY" sz="36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Calibri" pitchFamily="34" charset="0"/>
              </a:rPr>
            </a:br>
            <a:endParaRPr lang="es-ES" sz="3600" dirty="0" smtClean="0">
              <a:solidFill>
                <a:schemeClr val="accent1">
                  <a:tint val="83000"/>
                  <a:satMod val="150000"/>
                </a:schemeClr>
              </a:solidFill>
              <a:latin typeface="Calibri" pitchFamily="34" charset="0"/>
            </a:endParaRP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2060575"/>
            <a:ext cx="8229600" cy="3700463"/>
          </a:xfrm>
        </p:spPr>
        <p:txBody>
          <a:bodyPr/>
          <a:lstStyle/>
          <a:p>
            <a:pPr marL="447675" indent="-382588">
              <a:buFont typeface="Wingdings 2" pitchFamily="18" charset="2"/>
              <a:buChar char=""/>
            </a:pPr>
            <a:r>
              <a:rPr lang="es-AR" dirty="0" smtClean="0">
                <a:latin typeface="Calibri" pitchFamily="34" charset="0"/>
              </a:rPr>
              <a:t>1.Según el modelo de democracia; el tipo de hegemonía que construyen y la relación que entablan con las organizaciones de base</a:t>
            </a:r>
          </a:p>
          <a:p>
            <a:pPr marL="447675" indent="-382588">
              <a:buFont typeface="Wingdings 2" pitchFamily="18" charset="2"/>
              <a:buChar char=""/>
            </a:pPr>
            <a:r>
              <a:rPr lang="es-AR" dirty="0" smtClean="0">
                <a:latin typeface="Calibri" pitchFamily="34" charset="0"/>
              </a:rPr>
              <a:t>2-Populismos plebeyos. Paradigma de la participación.  Venezuela y Bolivia</a:t>
            </a:r>
          </a:p>
          <a:p>
            <a:pPr marL="447675" indent="-382588">
              <a:buFont typeface="Wingdings 2" pitchFamily="18" charset="2"/>
              <a:buChar char=""/>
            </a:pPr>
            <a:r>
              <a:rPr lang="es-AR" dirty="0" smtClean="0">
                <a:latin typeface="Calibri" pitchFamily="34" charset="0"/>
              </a:rPr>
              <a:t>3-Populismos de clases medias. Argentina y, en menor medida Ecuador (elementos </a:t>
            </a:r>
            <a:r>
              <a:rPr lang="es-AR" dirty="0" err="1" smtClean="0">
                <a:latin typeface="Calibri" pitchFamily="34" charset="0"/>
              </a:rPr>
              <a:t>meritocráticos</a:t>
            </a:r>
            <a:r>
              <a:rPr lang="es-AR" dirty="0" smtClean="0">
                <a:latin typeface="Calibri" pitchFamily="34" charset="0"/>
              </a:rPr>
              <a:t>)</a:t>
            </a:r>
          </a:p>
          <a:p>
            <a:pPr marL="447675" indent="-382588">
              <a:buFont typeface="Wingdings 2" pitchFamily="18" charset="2"/>
              <a:buChar char=""/>
            </a:pP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es-ES" sz="36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Segoe Print" pitchFamily="2" charset="0"/>
              </a:rPr>
              <a:t>3¿</a:t>
            </a:r>
            <a:r>
              <a:rPr lang="es-ES" sz="36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Segoe Print" pitchFamily="2" charset="0"/>
              </a:rPr>
              <a:t>Fin de ciclo progresista? </a:t>
            </a:r>
            <a:endParaRPr lang="es-ES" sz="3600" dirty="0" smtClean="0">
              <a:solidFill>
                <a:schemeClr val="accent1">
                  <a:tint val="83000"/>
                  <a:satMod val="150000"/>
                </a:schemeClr>
              </a:solidFill>
              <a:latin typeface="Segoe Print" pitchFamily="2" charset="0"/>
            </a:endParaRPr>
          </a:p>
        </p:txBody>
      </p:sp>
      <p:sp>
        <p:nvSpPr>
          <p:cNvPr id="14338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i="1" dirty="0" smtClean="0">
                <a:latin typeface="Calibri" pitchFamily="34" charset="0"/>
              </a:rPr>
              <a:t>desde </a:t>
            </a:r>
            <a:r>
              <a:rPr lang="es-ES" i="1" dirty="0" smtClean="0">
                <a:latin typeface="Calibri" pitchFamily="34" charset="0"/>
              </a:rPr>
              <a:t>el punto de vista económico: </a:t>
            </a:r>
          </a:p>
          <a:p>
            <a:r>
              <a:rPr lang="es-ES" dirty="0" smtClean="0">
                <a:latin typeface="Calibri" pitchFamily="34" charset="0"/>
              </a:rPr>
              <a:t>Intensificación </a:t>
            </a:r>
            <a:r>
              <a:rPr lang="es-ES" dirty="0" smtClean="0">
                <a:latin typeface="Calibri" pitchFamily="34" charset="0"/>
              </a:rPr>
              <a:t>del </a:t>
            </a:r>
            <a:r>
              <a:rPr lang="es-ES" dirty="0" err="1" smtClean="0">
                <a:latin typeface="Calibri" pitchFamily="34" charset="0"/>
              </a:rPr>
              <a:t>extractivismo</a:t>
            </a:r>
            <a:r>
              <a:rPr lang="es-ES" dirty="0" smtClean="0">
                <a:latin typeface="Calibri" pitchFamily="34" charset="0"/>
              </a:rPr>
              <a:t> por la vía de la multiplicación de los proyectos extractivos</a:t>
            </a:r>
          </a:p>
          <a:p>
            <a:r>
              <a:rPr lang="es-ES" dirty="0" smtClean="0">
                <a:latin typeface="Calibri" pitchFamily="34" charset="0"/>
              </a:rPr>
              <a:t>Fin del </a:t>
            </a:r>
            <a:r>
              <a:rPr lang="es-ES" dirty="0" err="1" smtClean="0">
                <a:latin typeface="Calibri" pitchFamily="34" charset="0"/>
              </a:rPr>
              <a:t>superciclo</a:t>
            </a:r>
            <a:r>
              <a:rPr lang="es-ES" dirty="0" smtClean="0">
                <a:latin typeface="Calibri" pitchFamily="34" charset="0"/>
              </a:rPr>
              <a:t> de los </a:t>
            </a:r>
            <a:r>
              <a:rPr lang="es-ES" dirty="0" err="1" smtClean="0">
                <a:latin typeface="Calibri" pitchFamily="34" charset="0"/>
              </a:rPr>
              <a:t>commodities</a:t>
            </a:r>
            <a:endParaRPr lang="es-ES" dirty="0" smtClean="0">
              <a:latin typeface="Calibri" pitchFamily="34" charset="0"/>
            </a:endParaRPr>
          </a:p>
          <a:p>
            <a:r>
              <a:rPr lang="es-ES" dirty="0" smtClean="0">
                <a:latin typeface="Calibri" pitchFamily="34" charset="0"/>
              </a:rPr>
              <a:t>Efecto de </a:t>
            </a:r>
            <a:r>
              <a:rPr lang="es-ES" dirty="0" err="1" smtClean="0">
                <a:latin typeface="Calibri" pitchFamily="34" charset="0"/>
              </a:rPr>
              <a:t>reprimarización</a:t>
            </a:r>
            <a:r>
              <a:rPr lang="es-ES" dirty="0" smtClean="0">
                <a:latin typeface="Calibri" pitchFamily="34" charset="0"/>
              </a:rPr>
              <a:t>  Situación </a:t>
            </a:r>
            <a:r>
              <a:rPr lang="es-ES" dirty="0" smtClean="0">
                <a:latin typeface="Calibri" pitchFamily="34" charset="0"/>
              </a:rPr>
              <a:t>de “nueva dependencia” con </a:t>
            </a:r>
            <a:r>
              <a:rPr lang="es-ES" dirty="0" smtClean="0">
                <a:latin typeface="Calibri" pitchFamily="34" charset="0"/>
              </a:rPr>
              <a:t>China</a:t>
            </a:r>
          </a:p>
          <a:p>
            <a:r>
              <a:rPr lang="es-ES" dirty="0">
                <a:latin typeface="Calibri" pitchFamily="34" charset="0"/>
              </a:rPr>
              <a:t>Respuesta más virulenta a los conflictos </a:t>
            </a:r>
            <a:r>
              <a:rPr lang="es-ES" dirty="0" err="1">
                <a:latin typeface="Calibri" pitchFamily="34" charset="0"/>
              </a:rPr>
              <a:t>socioambientales</a:t>
            </a:r>
            <a:endParaRPr lang="es-ES" dirty="0">
              <a:latin typeface="Calibri" pitchFamily="34" charset="0"/>
            </a:endParaRPr>
          </a:p>
          <a:p>
            <a:r>
              <a:rPr lang="es-ES" dirty="0">
                <a:latin typeface="Calibri" pitchFamily="34" charset="0"/>
              </a:rPr>
              <a:t>De la expansión de la frontera de derechos a la retracción. Criminalización y estigmatización de la protesta ambiental</a:t>
            </a:r>
          </a:p>
          <a:p>
            <a:endParaRPr lang="es-ES" dirty="0" smtClean="0">
              <a:latin typeface="Calibri" pitchFamily="34" charset="0"/>
            </a:endParaRPr>
          </a:p>
          <a:p>
            <a:pPr>
              <a:buFontTx/>
              <a:buNone/>
            </a:pPr>
            <a:endParaRPr lang="es-ES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BO" sz="4000" dirty="0" smtClean="0">
                <a:latin typeface="Segoe Print" panose="02000600000000000000" pitchFamily="2" charset="0"/>
              </a:rPr>
              <a:t>¿Fin de ciclo progresista?</a:t>
            </a:r>
            <a:endParaRPr lang="es-BO" sz="4000" dirty="0">
              <a:latin typeface="Segoe Print" panose="02000600000000000000" pitchFamily="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i="1" dirty="0" smtClean="0">
                <a:latin typeface="Calibri" pitchFamily="34" charset="0"/>
              </a:rPr>
              <a:t>Desde el punto de vista político. </a:t>
            </a:r>
            <a:r>
              <a:rPr lang="es-ES" dirty="0">
                <a:latin typeface="Calibri" pitchFamily="34" charset="0"/>
              </a:rPr>
              <a:t>Consolidación de un populismo de ata intensidad</a:t>
            </a:r>
            <a:endParaRPr lang="es-ES" i="1" dirty="0" smtClean="0">
              <a:latin typeface="Calibri" pitchFamily="34" charset="0"/>
            </a:endParaRPr>
          </a:p>
          <a:p>
            <a:r>
              <a:rPr lang="es-ES" dirty="0" err="1" smtClean="0">
                <a:latin typeface="Calibri" pitchFamily="34" charset="0"/>
              </a:rPr>
              <a:t>Subalternización</a:t>
            </a:r>
            <a:r>
              <a:rPr lang="es-ES" dirty="0" smtClean="0">
                <a:latin typeface="Calibri" pitchFamily="34" charset="0"/>
              </a:rPr>
              <a:t> de los actores sociales. </a:t>
            </a:r>
          </a:p>
          <a:p>
            <a:r>
              <a:rPr lang="es-ES" dirty="0" smtClean="0">
                <a:latin typeface="Calibri" pitchFamily="34" charset="0"/>
              </a:rPr>
              <a:t>Tendencia a no tolerar las disidencias y al </a:t>
            </a:r>
            <a:r>
              <a:rPr lang="es-ES" dirty="0" err="1" smtClean="0">
                <a:latin typeface="Calibri" pitchFamily="34" charset="0"/>
              </a:rPr>
              <a:t>disciplinamiento</a:t>
            </a:r>
            <a:r>
              <a:rPr lang="es-ES" dirty="0" smtClean="0">
                <a:latin typeface="Calibri" pitchFamily="34" charset="0"/>
              </a:rPr>
              <a:t> social</a:t>
            </a:r>
          </a:p>
          <a:p>
            <a:r>
              <a:rPr lang="es-ES" dirty="0" smtClean="0">
                <a:latin typeface="Calibri" pitchFamily="34" charset="0"/>
              </a:rPr>
              <a:t>Acentuación de los esquemas </a:t>
            </a:r>
            <a:r>
              <a:rPr lang="es-ES" dirty="0" err="1">
                <a:latin typeface="Calibri" pitchFamily="34" charset="0"/>
              </a:rPr>
              <a:t>hiperpresidencialistas</a:t>
            </a:r>
            <a:r>
              <a:rPr lang="es-ES" dirty="0" smtClean="0">
                <a:latin typeface="Calibri" pitchFamily="34" charset="0"/>
              </a:rPr>
              <a:t>..</a:t>
            </a:r>
          </a:p>
          <a:p>
            <a:r>
              <a:rPr lang="es-ES" dirty="0" smtClean="0">
                <a:latin typeface="Calibri" pitchFamily="34" charset="0"/>
              </a:rPr>
              <a:t>Vaciamiento </a:t>
            </a:r>
            <a:r>
              <a:rPr lang="es-ES" dirty="0">
                <a:latin typeface="Calibri" pitchFamily="34" charset="0"/>
              </a:rPr>
              <a:t>e instrumentalización de los nuevos conceptos  (</a:t>
            </a:r>
            <a:r>
              <a:rPr lang="es-ES" dirty="0" smtClean="0">
                <a:latin typeface="Calibri" pitchFamily="34" charset="0"/>
              </a:rPr>
              <a:t>Buen Vivir)</a:t>
            </a:r>
          </a:p>
          <a:p>
            <a:r>
              <a:rPr lang="es-AR" sz="2400" dirty="0">
                <a:latin typeface="Calibri" pitchFamily="34" charset="0"/>
              </a:rPr>
              <a:t>En su dinámica recursiva: </a:t>
            </a:r>
            <a:r>
              <a:rPr lang="es-AR" sz="2400" dirty="0" smtClean="0">
                <a:latin typeface="Calibri" pitchFamily="34" charset="0"/>
              </a:rPr>
              <a:t>tendencia a absorber/neutralizar/rechazar </a:t>
            </a:r>
            <a:r>
              <a:rPr lang="es-AR" sz="2400" dirty="0">
                <a:latin typeface="Calibri" pitchFamily="34" charset="0"/>
              </a:rPr>
              <a:t>otras narrativas o matrices </a:t>
            </a:r>
            <a:r>
              <a:rPr lang="es-AR" sz="2400" dirty="0" smtClean="0">
                <a:latin typeface="Calibri" pitchFamily="34" charset="0"/>
              </a:rPr>
              <a:t>.</a:t>
            </a:r>
            <a:endParaRPr lang="es-AR" sz="2400" dirty="0">
              <a:latin typeface="Calibri" pitchFamily="34" charset="0"/>
            </a:endParaRPr>
          </a:p>
          <a:p>
            <a:endParaRPr lang="es-ES" dirty="0" smtClean="0">
              <a:latin typeface="Calibri" pitchFamily="34" charset="0"/>
            </a:endParaRPr>
          </a:p>
          <a:p>
            <a:endParaRPr lang="es-ES" dirty="0">
              <a:latin typeface="Calibri" pitchFamily="34" charset="0"/>
            </a:endParaRPr>
          </a:p>
          <a:p>
            <a:endParaRPr lang="es-BO" dirty="0"/>
          </a:p>
        </p:txBody>
      </p:sp>
    </p:spTree>
    <p:extLst>
      <p:ext uri="{BB962C8B-B14F-4D97-AF65-F5344CB8AC3E}">
        <p14:creationId xmlns:p14="http://schemas.microsoft.com/office/powerpoint/2010/main" val="4995534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es-AR" dirty="0">
                <a:latin typeface="Calibri" pitchFamily="34" charset="0"/>
              </a:rPr>
              <a:t/>
            </a:r>
            <a:br>
              <a:rPr lang="es-AR" dirty="0">
                <a:latin typeface="Calibri" pitchFamily="34" charset="0"/>
              </a:rPr>
            </a:br>
            <a:r>
              <a:rPr lang="es-AR" sz="4000" dirty="0">
                <a:solidFill>
                  <a:schemeClr val="accent1">
                    <a:tint val="83000"/>
                    <a:satMod val="150000"/>
                  </a:schemeClr>
                </a:solidFill>
                <a:latin typeface="Segoe Print" panose="02000600000000000000" pitchFamily="2" charset="0"/>
              </a:rPr>
              <a:t/>
            </a:r>
            <a:br>
              <a:rPr lang="es-AR" sz="4000" dirty="0">
                <a:solidFill>
                  <a:schemeClr val="accent1">
                    <a:tint val="83000"/>
                    <a:satMod val="150000"/>
                  </a:schemeClr>
                </a:solidFill>
                <a:latin typeface="Segoe Print" panose="02000600000000000000" pitchFamily="2" charset="0"/>
              </a:rPr>
            </a:br>
            <a:r>
              <a:rPr lang="es-AR" sz="4000" dirty="0">
                <a:solidFill>
                  <a:schemeClr val="accent1">
                    <a:tint val="83000"/>
                    <a:satMod val="150000"/>
                  </a:schemeClr>
                </a:solidFill>
                <a:latin typeface="Segoe Print" panose="02000600000000000000" pitchFamily="2" charset="0"/>
              </a:rPr>
              <a:t>Para </a:t>
            </a:r>
            <a:r>
              <a:rPr lang="es-AR" sz="4000" err="1">
                <a:solidFill>
                  <a:schemeClr val="accent1">
                    <a:tint val="83000"/>
                    <a:satMod val="150000"/>
                  </a:schemeClr>
                </a:solidFill>
                <a:latin typeface="Segoe Print" panose="02000600000000000000" pitchFamily="2" charset="0"/>
              </a:rPr>
              <a:t>cerrar</a:t>
            </a:r>
            <a:r>
              <a:rPr lang="es-AR" sz="4000" smtClean="0">
                <a:solidFill>
                  <a:schemeClr val="accent1">
                    <a:tint val="83000"/>
                    <a:satMod val="150000"/>
                  </a:schemeClr>
                </a:solidFill>
                <a:latin typeface="Segoe Print" panose="02000600000000000000" pitchFamily="2" charset="0"/>
              </a:rPr>
              <a:t>: </a:t>
            </a:r>
            <a:r>
              <a:rPr lang="es-AR" sz="4000" smtClean="0">
                <a:latin typeface="Segoe Print" panose="02000600000000000000" pitchFamily="2" charset="0"/>
              </a:rPr>
              <a:t>Momento </a:t>
            </a:r>
            <a:r>
              <a:rPr lang="es-AR" sz="4000" dirty="0">
                <a:latin typeface="Segoe Print" panose="02000600000000000000" pitchFamily="2" charset="0"/>
              </a:rPr>
              <a:t>de hacer un balance del ciclo 2000-2015</a:t>
            </a:r>
            <a:endParaRPr lang="es-AR" sz="4000" dirty="0">
              <a:solidFill>
                <a:schemeClr val="accent1">
                  <a:tint val="83000"/>
                  <a:satMod val="150000"/>
                </a:schemeClr>
              </a:solidFill>
              <a:latin typeface="Segoe Print" panose="02000600000000000000" pitchFamily="2" charset="0"/>
            </a:endParaRPr>
          </a:p>
        </p:txBody>
      </p:sp>
      <p:sp>
        <p:nvSpPr>
          <p:cNvPr id="22530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>
                <a:latin typeface="Calibri" pitchFamily="34" charset="0"/>
              </a:rPr>
              <a:t>Promesas </a:t>
            </a:r>
            <a:r>
              <a:rPr lang="es-AR" dirty="0" err="1" smtClean="0">
                <a:latin typeface="Calibri" pitchFamily="34" charset="0"/>
              </a:rPr>
              <a:t>inclumplidas</a:t>
            </a:r>
            <a:r>
              <a:rPr lang="es-AR" dirty="0" smtClean="0">
                <a:latin typeface="Calibri" pitchFamily="34" charset="0"/>
              </a:rPr>
              <a:t>. Afianzamiento de la ecuación “Mas </a:t>
            </a:r>
            <a:r>
              <a:rPr lang="es-AR" dirty="0" err="1" smtClean="0">
                <a:latin typeface="Calibri" pitchFamily="34" charset="0"/>
              </a:rPr>
              <a:t>extractivismo</a:t>
            </a:r>
            <a:r>
              <a:rPr lang="es-AR" dirty="0" smtClean="0">
                <a:latin typeface="Calibri" pitchFamily="34" charset="0"/>
              </a:rPr>
              <a:t>/Menos democracia”. Retórica de la inclusión que reemplaza a la igualdad.</a:t>
            </a:r>
          </a:p>
          <a:p>
            <a:r>
              <a:rPr lang="es-AR" dirty="0" smtClean="0">
                <a:latin typeface="Calibri" pitchFamily="34" charset="0"/>
              </a:rPr>
              <a:t>Concentración del poder en la autoridad presidencial</a:t>
            </a:r>
          </a:p>
          <a:p>
            <a:r>
              <a:rPr lang="es-AR" dirty="0" smtClean="0">
                <a:latin typeface="Calibri" pitchFamily="34" charset="0"/>
              </a:rPr>
              <a:t>Evolución hacia modelos de dominación más tradicional (¿Revolución Pasiva?)</a:t>
            </a:r>
          </a:p>
          <a:p>
            <a:r>
              <a:rPr lang="es-AR" dirty="0" smtClean="0">
                <a:latin typeface="Calibri" pitchFamily="34" charset="0"/>
              </a:rPr>
              <a:t>El transito de gobiernos de izquierda a populismos del siglo XXI</a:t>
            </a:r>
          </a:p>
          <a:p>
            <a:endParaRPr lang="es-A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404813"/>
            <a:ext cx="7915275" cy="2376487"/>
          </a:xfrm>
        </p:spPr>
        <p:txBody>
          <a:bodyPr>
            <a:normAutofit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es-UY" sz="3200" i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es-UY" sz="3200" i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es-UY" sz="3200" i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Fin de ciclo progresista. ¿De nuevas izquierdas a populismos de alta intensidad?</a:t>
            </a:r>
            <a:endParaRPr lang="es-ES" sz="2400" dirty="0" smtClean="0">
              <a:solidFill>
                <a:srgbClr val="6633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860800"/>
            <a:ext cx="7705725" cy="1752600"/>
          </a:xfrm>
        </p:spPr>
        <p:txBody>
          <a:bodyPr>
            <a:normAutofit/>
          </a:bodyPr>
          <a:lstStyle/>
          <a:p>
            <a:pPr marR="0">
              <a:lnSpc>
                <a:spcPct val="80000"/>
              </a:lnSpc>
              <a:buFont typeface="Wingdings 2" pitchFamily="18" charset="2"/>
              <a:buNone/>
            </a:pPr>
            <a:r>
              <a:rPr lang="es-AR" sz="2000" smtClean="0">
                <a:solidFill>
                  <a:srgbClr val="FF0000"/>
                </a:solidFill>
              </a:rPr>
              <a:t/>
            </a:r>
            <a:br>
              <a:rPr lang="es-AR" sz="2000" smtClean="0">
                <a:solidFill>
                  <a:srgbClr val="FF0000"/>
                </a:solidFill>
              </a:rPr>
            </a:br>
            <a:r>
              <a:rPr lang="es-UY" sz="2000" smtClean="0">
                <a:solidFill>
                  <a:srgbClr val="FF0000"/>
                </a:solidFill>
              </a:rPr>
              <a:t>Maristella Svampa</a:t>
            </a:r>
          </a:p>
          <a:p>
            <a:pPr marR="0">
              <a:lnSpc>
                <a:spcPct val="80000"/>
              </a:lnSpc>
              <a:buFont typeface="Wingdings 2" pitchFamily="18" charset="2"/>
              <a:buNone/>
            </a:pPr>
            <a:r>
              <a:rPr lang="es-UY" sz="2000" smtClean="0">
                <a:solidFill>
                  <a:srgbClr val="FF0000"/>
                </a:solidFill>
              </a:rPr>
              <a:t> </a:t>
            </a:r>
            <a:r>
              <a:rPr lang="es-UY" sz="2000" i="1" smtClean="0">
                <a:solidFill>
                  <a:srgbClr val="FF0000"/>
                </a:solidFill>
              </a:rPr>
              <a:t>Conicet – UNLP, Argentina</a:t>
            </a:r>
          </a:p>
          <a:p>
            <a:pPr marR="0">
              <a:lnSpc>
                <a:spcPct val="80000"/>
              </a:lnSpc>
              <a:buFont typeface="Wingdings 2" pitchFamily="18" charset="2"/>
              <a:buNone/>
            </a:pPr>
            <a:endParaRPr lang="es-UY" sz="2000" i="1" smtClean="0">
              <a:solidFill>
                <a:srgbClr val="FF0000"/>
              </a:solidFill>
            </a:endParaRPr>
          </a:p>
          <a:p>
            <a:pPr marR="0">
              <a:lnSpc>
                <a:spcPct val="80000"/>
              </a:lnSpc>
              <a:buFont typeface="Wingdings 2" pitchFamily="18" charset="2"/>
              <a:buNone/>
            </a:pPr>
            <a:r>
              <a:rPr lang="es-UY" sz="2000" i="1" smtClean="0">
                <a:solidFill>
                  <a:srgbClr val="FF0000"/>
                </a:solidFill>
              </a:rPr>
              <a:t/>
            </a:r>
            <a:br>
              <a:rPr lang="es-UY" sz="2000" i="1" smtClean="0">
                <a:solidFill>
                  <a:srgbClr val="FF0000"/>
                </a:solidFill>
              </a:rPr>
            </a:br>
            <a:endParaRPr lang="es-UY" sz="2000" i="1" smtClean="0">
              <a:solidFill>
                <a:srgbClr val="FF0000"/>
              </a:solidFill>
            </a:endParaRPr>
          </a:p>
        </p:txBody>
      </p:sp>
      <p:pic>
        <p:nvPicPr>
          <p:cNvPr id="10244" name="Picture 4" descr="j01580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141663"/>
            <a:ext cx="80645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es-AR" sz="4000" smtClean="0">
                <a:solidFill>
                  <a:schemeClr val="accent1">
                    <a:tint val="83000"/>
                    <a:satMod val="150000"/>
                  </a:schemeClr>
                </a:solidFill>
                <a:latin typeface="Segoe Print" pitchFamily="2" charset="0"/>
              </a:rPr>
              <a:t>1-Cambio de Epoca e Izquierdas</a:t>
            </a:r>
          </a:p>
        </p:txBody>
      </p:sp>
      <p:sp>
        <p:nvSpPr>
          <p:cNvPr id="11266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>
                <a:latin typeface="Calibri" pitchFamily="34" charset="0"/>
              </a:rPr>
              <a:t>Año 2000. Inicio del ciclo progresista</a:t>
            </a:r>
          </a:p>
          <a:p>
            <a:r>
              <a:rPr lang="es-AR" dirty="0" smtClean="0">
                <a:latin typeface="Calibri" pitchFamily="34" charset="0"/>
              </a:rPr>
              <a:t> Cambio de </a:t>
            </a:r>
            <a:r>
              <a:rPr lang="es-AR" dirty="0" err="1" smtClean="0">
                <a:latin typeface="Calibri" pitchFamily="34" charset="0"/>
              </a:rPr>
              <a:t>Epoca</a:t>
            </a:r>
            <a:r>
              <a:rPr lang="es-AR" dirty="0" smtClean="0">
                <a:latin typeface="Calibri" pitchFamily="34" charset="0"/>
              </a:rPr>
              <a:t>. Cuestionamiento del Consenso de Washington</a:t>
            </a:r>
          </a:p>
          <a:p>
            <a:r>
              <a:rPr lang="es-AR" dirty="0" smtClean="0">
                <a:latin typeface="Calibri" pitchFamily="34" charset="0"/>
              </a:rPr>
              <a:t>Izquierda y centro-izquierda. Venezuela, Bolivia, Ecuador, Argentina, Brasil, Chile, Uruguay,</a:t>
            </a:r>
          </a:p>
          <a:p>
            <a:r>
              <a:rPr lang="es-AR" dirty="0" smtClean="0">
                <a:latin typeface="Calibri" pitchFamily="34" charset="0"/>
              </a:rPr>
              <a:t>Gobiernos progresistas (el progreso leído como horizonte de cambio). </a:t>
            </a:r>
            <a:endParaRPr lang="es-AR" dirty="0" smtClean="0">
              <a:latin typeface="Calibri" pitchFamily="34" charset="0"/>
            </a:endParaRPr>
          </a:p>
          <a:p>
            <a:r>
              <a:rPr lang="es-AR" dirty="0" smtClean="0">
                <a:latin typeface="Calibri" pitchFamily="34" charset="0"/>
              </a:rPr>
              <a:t>Giro a la izquierda, </a:t>
            </a:r>
            <a:r>
              <a:rPr lang="es-AR" dirty="0" err="1" smtClean="0">
                <a:latin typeface="Calibri" pitchFamily="34" charset="0"/>
              </a:rPr>
              <a:t>posneoliberalismo</a:t>
            </a:r>
            <a:endParaRPr lang="es-AR" dirty="0" smtClean="0">
              <a:latin typeface="Calibri" pitchFamily="34" charset="0"/>
            </a:endParaRPr>
          </a:p>
          <a:p>
            <a:endParaRPr lang="es-AR" sz="36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es-ES" sz="40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Segoe Print" pitchFamily="2" charset="0"/>
              </a:rPr>
              <a:t>Cambio de época</a:t>
            </a:r>
          </a:p>
        </p:txBody>
      </p:sp>
      <p:sp>
        <p:nvSpPr>
          <p:cNvPr id="12290" name="2 Marcador de contenido"/>
          <p:cNvSpPr>
            <a:spLocks noGrp="1"/>
          </p:cNvSpPr>
          <p:nvPr>
            <p:ph idx="1"/>
          </p:nvPr>
        </p:nvSpPr>
        <p:spPr>
          <a:xfrm>
            <a:off x="457200" y="1639888"/>
            <a:ext cx="8229600" cy="4525962"/>
          </a:xfrm>
        </p:spPr>
        <p:txBody>
          <a:bodyPr/>
          <a:lstStyle/>
          <a:p>
            <a:endParaRPr lang="es-ES" sz="2800" dirty="0" smtClean="0">
              <a:latin typeface="Segoe UI" pitchFamily="34" charset="0"/>
              <a:cs typeface="Segoe UI" pitchFamily="34" charset="0"/>
            </a:endParaRPr>
          </a:p>
          <a:p>
            <a:r>
              <a:rPr lang="es-ES" sz="2800" dirty="0" smtClean="0">
                <a:latin typeface="Segoe UI" pitchFamily="34" charset="0"/>
                <a:cs typeface="Segoe UI" pitchFamily="34" charset="0"/>
              </a:rPr>
              <a:t>Desnaturalización </a:t>
            </a:r>
            <a:r>
              <a:rPr lang="es-ES" sz="2800" dirty="0" smtClean="0">
                <a:latin typeface="Segoe UI" pitchFamily="34" charset="0"/>
                <a:cs typeface="Segoe UI" pitchFamily="34" charset="0"/>
              </a:rPr>
              <a:t>de la relación Globalización/Neoliberalismo. Expansión de las fronteras del derecho</a:t>
            </a:r>
          </a:p>
          <a:p>
            <a:r>
              <a:rPr lang="es-ES" sz="2800" dirty="0" smtClean="0">
                <a:latin typeface="Segoe UI" pitchFamily="34" charset="0"/>
                <a:cs typeface="Segoe UI" pitchFamily="34" charset="0"/>
              </a:rPr>
              <a:t>Crecimiento económico, reducción de la pobreza (de 44% a 31,4% entre 2001 y2011); pobreza extrema: de 19,4% a 12,3%; </a:t>
            </a:r>
          </a:p>
          <a:p>
            <a:r>
              <a:rPr lang="es-ES" sz="2800" dirty="0" smtClean="0">
                <a:latin typeface="Segoe UI" pitchFamily="34" charset="0"/>
                <a:cs typeface="Segoe UI" pitchFamily="34" charset="0"/>
              </a:rPr>
              <a:t>19</a:t>
            </a:r>
            <a:r>
              <a:rPr lang="es-ES" sz="2800" dirty="0" smtClean="0">
                <a:latin typeface="Segoe UI" pitchFamily="34" charset="0"/>
                <a:cs typeface="Segoe UI" pitchFamily="34" charset="0"/>
              </a:rPr>
              <a:t>% de la población bajo </a:t>
            </a:r>
            <a:r>
              <a:rPr lang="es-ES" sz="2800" dirty="0" smtClean="0">
                <a:latin typeface="Segoe UI" pitchFamily="34" charset="0"/>
                <a:cs typeface="Segoe UI" pitchFamily="34" charset="0"/>
              </a:rPr>
              <a:t>planes</a:t>
            </a:r>
          </a:p>
          <a:p>
            <a:r>
              <a:rPr lang="es-ES" sz="2800" dirty="0" smtClean="0">
                <a:latin typeface="Segoe UI" pitchFamily="34" charset="0"/>
                <a:cs typeface="Segoe UI" pitchFamily="34" charset="0"/>
              </a:rPr>
              <a:t>Reducción de las desigualdades</a:t>
            </a:r>
            <a:endParaRPr lang="es-ES" sz="2800" dirty="0" smtClean="0">
              <a:latin typeface="Segoe UI" pitchFamily="34" charset="0"/>
              <a:cs typeface="Segoe UI" pitchFamily="34" charset="0"/>
            </a:endParaRPr>
          </a:p>
          <a:p>
            <a:endParaRPr lang="es-ES" dirty="0" smtClean="0"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Título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>
            <a:normAutofit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es-AR" sz="40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Segoe Print" pitchFamily="2" charset="0"/>
              </a:rPr>
              <a:t>Cambio de </a:t>
            </a:r>
            <a:r>
              <a:rPr lang="es-AR" sz="4000" dirty="0" err="1" smtClean="0">
                <a:solidFill>
                  <a:schemeClr val="accent1">
                    <a:tint val="83000"/>
                    <a:satMod val="150000"/>
                  </a:schemeClr>
                </a:solidFill>
                <a:latin typeface="Segoe Print" pitchFamily="2" charset="0"/>
              </a:rPr>
              <a:t>epoca</a:t>
            </a:r>
            <a:endParaRPr lang="es-AR" sz="4000" dirty="0" smtClean="0">
              <a:solidFill>
                <a:schemeClr val="accent1">
                  <a:tint val="83000"/>
                  <a:satMod val="150000"/>
                </a:schemeClr>
              </a:solidFill>
              <a:latin typeface="Segoe Print" pitchFamily="2" charset="0"/>
            </a:endParaRPr>
          </a:p>
        </p:txBody>
      </p:sp>
      <p:sp>
        <p:nvSpPr>
          <p:cNvPr id="13314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smtClean="0">
                <a:latin typeface="Segoe UI" pitchFamily="34" charset="0"/>
                <a:cs typeface="Segoe UI" pitchFamily="34" charset="0"/>
              </a:rPr>
              <a:t>Expansión de las fronteras del capital. Boom de los commodities. </a:t>
            </a:r>
          </a:p>
          <a:p>
            <a:endParaRPr lang="es-ES" sz="2800" smtClean="0">
              <a:latin typeface="Segoe UI" pitchFamily="34" charset="0"/>
              <a:cs typeface="Segoe UI" pitchFamily="34" charset="0"/>
            </a:endParaRPr>
          </a:p>
          <a:p>
            <a:r>
              <a:rPr lang="es-ES" sz="2800" smtClean="0">
                <a:latin typeface="Segoe UI" pitchFamily="34" charset="0"/>
                <a:cs typeface="Segoe UI" pitchFamily="34" charset="0"/>
              </a:rPr>
              <a:t>Afianzamiento de una dinámica de Desposesión. </a:t>
            </a:r>
          </a:p>
          <a:p>
            <a:endParaRPr lang="es-ES" sz="2800" smtClean="0">
              <a:latin typeface="Segoe UI" pitchFamily="34" charset="0"/>
              <a:cs typeface="Segoe UI" pitchFamily="34" charset="0"/>
            </a:endParaRPr>
          </a:p>
          <a:p>
            <a:r>
              <a:rPr lang="es-ES" sz="2800" smtClean="0">
                <a:latin typeface="Segoe UI" pitchFamily="34" charset="0"/>
                <a:cs typeface="Segoe UI" pitchFamily="34" charset="0"/>
              </a:rPr>
              <a:t>Explosión de la conflictividad socio-ambiental. Inicio del Consenso de los Commodities o Consenso Extractivista. </a:t>
            </a:r>
          </a:p>
          <a:p>
            <a:endParaRPr lang="es-AR" sz="360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BO" sz="4000" dirty="0" smtClean="0">
                <a:latin typeface="Segoe Print" panose="02000600000000000000" pitchFamily="2" charset="0"/>
              </a:rPr>
              <a:t>2. Retorno del populismo </a:t>
            </a:r>
            <a:endParaRPr lang="es-BO" sz="4000" dirty="0">
              <a:latin typeface="Segoe Print" panose="02000600000000000000" pitchFamily="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BO" dirty="0" smtClean="0">
                <a:latin typeface="Segoe"/>
              </a:rPr>
              <a:t>Hacia 2005</a:t>
            </a:r>
          </a:p>
          <a:p>
            <a:r>
              <a:rPr lang="es-BO" b="1" dirty="0" smtClean="0">
                <a:latin typeface="Segoe"/>
              </a:rPr>
              <a:t>Tres lecturas</a:t>
            </a:r>
          </a:p>
          <a:p>
            <a:r>
              <a:rPr lang="es-BO" dirty="0" smtClean="0">
                <a:latin typeface="Segoe"/>
              </a:rPr>
              <a:t>1. Visión peyorativa, condenatoria (lecturas académicas y lecturas mediáticas)</a:t>
            </a:r>
          </a:p>
          <a:p>
            <a:r>
              <a:rPr lang="es-BO" dirty="0" smtClean="0">
                <a:latin typeface="Segoe"/>
              </a:rPr>
              <a:t>2.Visión </a:t>
            </a:r>
            <a:r>
              <a:rPr lang="es-BO" dirty="0" err="1" smtClean="0">
                <a:latin typeface="Segoe"/>
              </a:rPr>
              <a:t>propopulista</a:t>
            </a:r>
            <a:r>
              <a:rPr lang="es-BO" dirty="0" smtClean="0">
                <a:latin typeface="Segoe"/>
              </a:rPr>
              <a:t>. </a:t>
            </a:r>
            <a:r>
              <a:rPr lang="es-BO" dirty="0" err="1" smtClean="0">
                <a:latin typeface="Segoe"/>
              </a:rPr>
              <a:t>Laclau</a:t>
            </a:r>
            <a:r>
              <a:rPr lang="es-BO" dirty="0" smtClean="0">
                <a:latin typeface="Segoe"/>
              </a:rPr>
              <a:t>. 2005, publicación del libro La razón populista</a:t>
            </a:r>
          </a:p>
          <a:p>
            <a:r>
              <a:rPr lang="es-BO" dirty="0" smtClean="0">
                <a:latin typeface="Segoe"/>
              </a:rPr>
              <a:t>3. Visión que subraya el carácter bicéfalo del populismo</a:t>
            </a:r>
            <a:endParaRPr lang="es-BO" dirty="0">
              <a:latin typeface="Segoe"/>
            </a:endParaRPr>
          </a:p>
        </p:txBody>
      </p:sp>
    </p:spTree>
    <p:extLst>
      <p:ext uri="{BB962C8B-B14F-4D97-AF65-F5344CB8AC3E}">
        <p14:creationId xmlns:p14="http://schemas.microsoft.com/office/powerpoint/2010/main" val="3838157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es-ES" sz="40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Segoe Print" pitchFamily="2" charset="0"/>
              </a:rPr>
              <a:t>Raíces de una visión bivalente</a:t>
            </a:r>
            <a:endParaRPr lang="es-ES" sz="4000" dirty="0" smtClean="0">
              <a:solidFill>
                <a:schemeClr val="accent1">
                  <a:tint val="83000"/>
                  <a:satMod val="150000"/>
                </a:schemeClr>
              </a:solidFill>
              <a:latin typeface="Segoe Print" pitchFamily="2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400" i="1" dirty="0" smtClean="0">
                <a:latin typeface="Calibri" pitchFamily="34" charset="0"/>
              </a:rPr>
              <a:t>En AL, históricamente, la construcción de una voluntad colectiva nacional-popular aparece ligada menos a la hipótesis socialista que a la experiencia populista.</a:t>
            </a:r>
          </a:p>
          <a:p>
            <a:endParaRPr lang="es-ES" sz="2400" i="1" dirty="0" smtClean="0">
              <a:latin typeface="Calibri" pitchFamily="34" charset="0"/>
            </a:endParaRPr>
          </a:p>
          <a:p>
            <a:r>
              <a:rPr lang="es-ES" sz="2400" i="1" dirty="0" err="1" smtClean="0">
                <a:latin typeface="Calibri" pitchFamily="34" charset="0"/>
              </a:rPr>
              <a:t>Portantiero</a:t>
            </a:r>
            <a:r>
              <a:rPr lang="es-ES" sz="2400" i="1" dirty="0" smtClean="0">
                <a:latin typeface="Calibri" pitchFamily="34" charset="0"/>
              </a:rPr>
              <a:t>  y Aricó; Zavaleta. Visión no populista de lo popular. Reflexionar sobre lo nacional-popular y los populismos realmente </a:t>
            </a:r>
            <a:r>
              <a:rPr lang="es-ES" sz="2400" i="1" dirty="0" smtClean="0">
                <a:latin typeface="Calibri" pitchFamily="34" charset="0"/>
              </a:rPr>
              <a:t>existentes</a:t>
            </a:r>
          </a:p>
          <a:p>
            <a:endParaRPr lang="es-ES" sz="2400" i="1" dirty="0" smtClean="0">
              <a:latin typeface="Calibri" pitchFamily="34" charset="0"/>
            </a:endParaRPr>
          </a:p>
          <a:p>
            <a:r>
              <a:rPr lang="es-ES" sz="2400" dirty="0" smtClean="0">
                <a:latin typeface="Calibri" pitchFamily="34" charset="0"/>
              </a:rPr>
              <a:t>Retorno </a:t>
            </a:r>
            <a:r>
              <a:rPr lang="es-ES" sz="2400" dirty="0" smtClean="0">
                <a:latin typeface="Calibri" pitchFamily="34" charset="0"/>
              </a:rPr>
              <a:t>de la categoría de </a:t>
            </a:r>
            <a:r>
              <a:rPr lang="es-ES" sz="2400" dirty="0" smtClean="0">
                <a:latin typeface="Calibri" pitchFamily="34" charset="0"/>
              </a:rPr>
              <a:t>Populismo. Pensar </a:t>
            </a:r>
            <a:r>
              <a:rPr lang="es-ES" sz="2400" dirty="0" smtClean="0">
                <a:latin typeface="Calibri" pitchFamily="34" charset="0"/>
              </a:rPr>
              <a:t>contra el sentido mediático y estigmatizador de la categoría populismo.</a:t>
            </a:r>
          </a:p>
          <a:p>
            <a:endParaRPr lang="es-ES" i="1" dirty="0" smtClean="0">
              <a:latin typeface="Calibri" pitchFamily="34" charset="0"/>
            </a:endParaRPr>
          </a:p>
          <a:p>
            <a:endParaRPr lang="es-ES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es-ES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Segoe Print" pitchFamily="2" charset="0"/>
              </a:rPr>
              <a:t>-Momentos del Populismo</a:t>
            </a:r>
            <a:endParaRPr lang="es-AR" dirty="0" smtClean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6386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s-ES" b="1" dirty="0" smtClean="0">
                <a:latin typeface="Segoe Print" pitchFamily="2" charset="0"/>
              </a:rPr>
              <a:t> </a:t>
            </a:r>
            <a:r>
              <a:rPr lang="es-ES" dirty="0" smtClean="0">
                <a:latin typeface="Calibri" pitchFamily="34" charset="0"/>
              </a:rPr>
              <a:t>-Populismos clásicos (años 40-70)</a:t>
            </a:r>
          </a:p>
          <a:p>
            <a:pPr>
              <a:buFontTx/>
              <a:buNone/>
            </a:pPr>
            <a:endParaRPr lang="es-ES" dirty="0" smtClean="0">
              <a:latin typeface="Calibri" pitchFamily="34" charset="0"/>
            </a:endParaRPr>
          </a:p>
          <a:p>
            <a:pPr>
              <a:buFontTx/>
              <a:buNone/>
            </a:pPr>
            <a:r>
              <a:rPr lang="es-ES" dirty="0" smtClean="0">
                <a:latin typeface="Calibri" pitchFamily="34" charset="0"/>
              </a:rPr>
              <a:t>-Neopopulismos (años 90) Populismos de baja intensidad (estilo político, desligado del programa económico)</a:t>
            </a:r>
          </a:p>
          <a:p>
            <a:pPr>
              <a:buFontTx/>
              <a:buNone/>
            </a:pPr>
            <a:endParaRPr lang="es-ES" dirty="0" smtClean="0">
              <a:latin typeface="Calibri" pitchFamily="34" charset="0"/>
            </a:endParaRPr>
          </a:p>
          <a:p>
            <a:pPr>
              <a:buFontTx/>
              <a:buNone/>
            </a:pPr>
            <a:r>
              <a:rPr lang="es-ES" dirty="0" smtClean="0">
                <a:latin typeface="Calibri" pitchFamily="34" charset="0"/>
              </a:rPr>
              <a:t>-Siglo XXI. El devenir populista de los gobiernos progresistas. Populismo de alta intensidad (Argentina, Ecuador, Venezuela y Bolivia)</a:t>
            </a:r>
            <a:endParaRPr lang="es-AR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es-AR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Segoe Print" pitchFamily="2" charset="0"/>
              </a:rPr>
              <a:t>-</a:t>
            </a:r>
            <a:r>
              <a:rPr lang="es-AR" sz="44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Segoe Print" pitchFamily="2" charset="0"/>
              </a:rPr>
              <a:t>Caracterización del Populismo</a:t>
            </a:r>
          </a:p>
        </p:txBody>
      </p:sp>
      <p:sp>
        <p:nvSpPr>
          <p:cNvPr id="17410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sz="2800" dirty="0" smtClean="0">
                <a:latin typeface="+mj-lt"/>
              </a:rPr>
              <a:t>Tensión constitutiva entre elementos democráticos y no democráticos</a:t>
            </a:r>
          </a:p>
          <a:p>
            <a:r>
              <a:rPr lang="es-AR" sz="2800" dirty="0" smtClean="0">
                <a:latin typeface="+mj-lt"/>
              </a:rPr>
              <a:t>Política y bloques antagónicos (esquemas binarios)</a:t>
            </a:r>
          </a:p>
          <a:p>
            <a:r>
              <a:rPr lang="es-AR" sz="2800" dirty="0" smtClean="0">
                <a:latin typeface="+mj-lt"/>
              </a:rPr>
              <a:t>La pregunta por la construcción del tipo de hegemonía</a:t>
            </a:r>
          </a:p>
          <a:p>
            <a:r>
              <a:rPr lang="es-AR" sz="2800" dirty="0" smtClean="0">
                <a:latin typeface="+mj-lt"/>
              </a:rPr>
              <a:t>Tipos de </a:t>
            </a:r>
            <a:r>
              <a:rPr lang="es-AR" sz="2800" dirty="0" smtClean="0">
                <a:latin typeface="+mj-lt"/>
              </a:rPr>
              <a:t>populismo. </a:t>
            </a:r>
            <a:endParaRPr lang="es-AR" sz="2800" dirty="0" smtClean="0">
              <a:latin typeface="+mj-lt"/>
            </a:endParaRPr>
          </a:p>
          <a:p>
            <a:r>
              <a:rPr lang="es-AR" sz="2800" dirty="0" smtClean="0">
                <a:latin typeface="+mj-lt"/>
              </a:rPr>
              <a:t>Populismos de alta intensidad (</a:t>
            </a:r>
            <a:r>
              <a:rPr lang="es-AR" sz="2800" dirty="0" err="1" smtClean="0">
                <a:latin typeface="+mj-lt"/>
              </a:rPr>
              <a:t>lider</a:t>
            </a:r>
            <a:r>
              <a:rPr lang="es-AR" sz="2800" dirty="0" smtClean="0">
                <a:latin typeface="+mj-lt"/>
              </a:rPr>
              <a:t>/masas/programa</a:t>
            </a:r>
            <a:r>
              <a:rPr lang="es-AR" sz="2800" dirty="0" smtClean="0">
                <a:latin typeface="+mj-lt"/>
              </a:rPr>
              <a:t>). </a:t>
            </a:r>
            <a:endParaRPr lang="es-AR" sz="2800" dirty="0" smtClean="0">
              <a:latin typeface="+mj-lt"/>
            </a:endParaRPr>
          </a:p>
          <a:p>
            <a:endParaRPr lang="es-AR" dirty="0" smtClean="0"/>
          </a:p>
          <a:p>
            <a:endParaRPr lang="es-A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1768</TotalTime>
  <Words>675</Words>
  <Application>Microsoft Office PowerPoint</Application>
  <PresentationFormat>Presentación en pantalla (4:3)</PresentationFormat>
  <Paragraphs>86</Paragraphs>
  <Slides>14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Flujo</vt:lpstr>
      <vt:lpstr>   Seminario Internacional "Reflexiones plurales sobre las experiencias de los gobiernos progresistas en América Latina"  </vt:lpstr>
      <vt:lpstr> Fin de ciclo progresista. ¿De nuevas izquierdas a populismos de alta intensidad?</vt:lpstr>
      <vt:lpstr>1-Cambio de Epoca e Izquierdas</vt:lpstr>
      <vt:lpstr>Cambio de época</vt:lpstr>
      <vt:lpstr>Cambio de epoca</vt:lpstr>
      <vt:lpstr>2. Retorno del populismo </vt:lpstr>
      <vt:lpstr>Raíces de una visión bivalente</vt:lpstr>
      <vt:lpstr>-Momentos del Populismo</vt:lpstr>
      <vt:lpstr>-Caracterización del Populismo</vt:lpstr>
      <vt:lpstr>.Actualización del populismo</vt:lpstr>
      <vt:lpstr>            Populismos realmente existentes </vt:lpstr>
      <vt:lpstr>3¿Fin de ciclo progresista? </vt:lpstr>
      <vt:lpstr>¿Fin de ciclo progresista?</vt:lpstr>
      <vt:lpstr>  Para cerrar: Momento de hacer un balance del ciclo 2000-2015</vt:lpstr>
    </vt:vector>
  </TitlesOfParts>
  <Company>Windows 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RECURSOS ESTRATEGICOS, TERRITORIO y  MOVIMIENTOS SOCIALES</dc:title>
  <dc:creator>CLAES</dc:creator>
  <cp:lastModifiedBy>Instalacion</cp:lastModifiedBy>
  <cp:revision>131</cp:revision>
  <dcterms:created xsi:type="dcterms:W3CDTF">2010-11-10T19:57:07Z</dcterms:created>
  <dcterms:modified xsi:type="dcterms:W3CDTF">2015-10-01T21:11:52Z</dcterms:modified>
</cp:coreProperties>
</file>