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9" r:id="rId4"/>
    <p:sldId id="294" r:id="rId5"/>
    <p:sldId id="258" r:id="rId6"/>
    <p:sldId id="269" r:id="rId7"/>
    <p:sldId id="309" r:id="rId8"/>
    <p:sldId id="297" r:id="rId9"/>
    <p:sldId id="270" r:id="rId10"/>
    <p:sldId id="271" r:id="rId11"/>
    <p:sldId id="272" r:id="rId12"/>
    <p:sldId id="298" r:id="rId13"/>
    <p:sldId id="306" r:id="rId14"/>
    <p:sldId id="299" r:id="rId15"/>
    <p:sldId id="300" r:id="rId16"/>
    <p:sldId id="301" r:id="rId17"/>
    <p:sldId id="273" r:id="rId18"/>
    <p:sldId id="275" r:id="rId19"/>
    <p:sldId id="276" r:id="rId20"/>
    <p:sldId id="305" r:id="rId21"/>
    <p:sldId id="310" r:id="rId22"/>
    <p:sldId id="311" r:id="rId23"/>
    <p:sldId id="307" r:id="rId24"/>
    <p:sldId id="302" r:id="rId25"/>
    <p:sldId id="303" r:id="rId26"/>
    <p:sldId id="278" r:id="rId27"/>
    <p:sldId id="308" r:id="rId28"/>
    <p:sldId id="279" r:id="rId29"/>
    <p:sldId id="312" r:id="rId30"/>
    <p:sldId id="313" r:id="rId31"/>
    <p:sldId id="283" r:id="rId32"/>
    <p:sldId id="291" r:id="rId33"/>
    <p:sldId id="285" r:id="rId34"/>
    <p:sldId id="293" r:id="rId35"/>
    <p:sldId id="286" r:id="rId36"/>
    <p:sldId id="260" r:id="rId37"/>
    <p:sldId id="287" r:id="rId38"/>
    <p:sldId id="262" r:id="rId39"/>
    <p:sldId id="288" r:id="rId40"/>
    <p:sldId id="295" r:id="rId41"/>
    <p:sldId id="268" r:id="rId42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CC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66" autoAdjust="0"/>
    <p:restoredTop sz="93182"/>
  </p:normalViewPr>
  <p:slideViewPr>
    <p:cSldViewPr snapToGrid="0">
      <p:cViewPr varScale="1">
        <p:scale>
          <a:sx n="68" d="100"/>
          <a:sy n="68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58CCD-5A80-FF47-8A0E-892840D13FCE}" type="datetimeFigureOut">
              <a:rPr lang="es-ES_tradnl" smtClean="0"/>
              <a:t>27/04/2017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Click to edit Master text styles</a:t>
            </a:r>
          </a:p>
          <a:p>
            <a:pPr lvl="1"/>
            <a:r>
              <a:rPr lang="es-ES" smtClean="0"/>
              <a:t>Second level</a:t>
            </a:r>
          </a:p>
          <a:p>
            <a:pPr lvl="2"/>
            <a:r>
              <a:rPr lang="es-ES" smtClean="0"/>
              <a:t>Third level</a:t>
            </a:r>
          </a:p>
          <a:p>
            <a:pPr lvl="3"/>
            <a:r>
              <a:rPr lang="es-ES" smtClean="0"/>
              <a:t>Fourth level</a:t>
            </a:r>
          </a:p>
          <a:p>
            <a:pPr lvl="4"/>
            <a:r>
              <a:rPr lang="es-ES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2EEE2-0C85-C64A-93C1-B1E88D0680E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352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2 cambios: Brasil es ahora el principal productor. Colombia</a:t>
            </a:r>
            <a:r>
              <a:rPr lang="es-ES_tradnl" baseline="0" dirty="0" smtClean="0"/>
              <a:t> ha superado a Argentina. Bolivia </a:t>
            </a:r>
            <a:r>
              <a:rPr lang="es-ES_tradnl" baseline="0" dirty="0" err="1" smtClean="0"/>
              <a:t>est</a:t>
            </a:r>
            <a:r>
              <a:rPr lang="es-ES" baseline="0" dirty="0" smtClean="0"/>
              <a:t>á en el grupo de pequeños productores de energía.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05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8936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67%</a:t>
            </a:r>
            <a:r>
              <a:rPr lang="es-ES" baseline="0" dirty="0" smtClean="0"/>
              <a:t> del consumo final es de origen fósil. En la porción renovable se ha incluido a las grandes represas, que son renovables aunque generan un alto impacto ambiental.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9838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Otro</a:t>
            </a:r>
            <a:r>
              <a:rPr lang="es-ES_tradnl" baseline="0" dirty="0" smtClean="0"/>
              <a:t> gran cambio. El principal </a:t>
            </a:r>
            <a:r>
              <a:rPr lang="es-ES_tradnl" baseline="0" dirty="0" err="1" smtClean="0"/>
              <a:t>desaf</a:t>
            </a:r>
            <a:r>
              <a:rPr lang="es-ES" baseline="0" dirty="0" err="1" smtClean="0"/>
              <a:t>ío</a:t>
            </a:r>
            <a:r>
              <a:rPr lang="es-ES" baseline="0" dirty="0" smtClean="0"/>
              <a:t> energético, tecnológico y ambiental, ahora, es el transporte, seguido de la industria. El 32% de la energía está destinada al transporte.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487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consumo de origen fósil es del orden de 85%. La principal renovable</a:t>
            </a:r>
            <a:r>
              <a:rPr lang="es-ES" baseline="0" dirty="0" smtClean="0"/>
              <a:t> es la biomasa: bagazo, leña y estiércol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1277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42% de la energía se va en el transporte. Y en el transporte se generan un montón de empleos precarios.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4763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2 cambios: Brasil es ahora el principal productor. Colombia</a:t>
            </a:r>
            <a:r>
              <a:rPr lang="es-ES_tradnl" baseline="0" dirty="0" smtClean="0"/>
              <a:t> ha superado a Argentina. Bolivia </a:t>
            </a:r>
            <a:r>
              <a:rPr lang="es-ES_tradnl" baseline="0" dirty="0" err="1" smtClean="0"/>
              <a:t>est</a:t>
            </a:r>
            <a:r>
              <a:rPr lang="es-ES" baseline="0" dirty="0" smtClean="0"/>
              <a:t>á en el grupo de pequeños productores de energía.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2373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Bolivia,</a:t>
            </a:r>
            <a:r>
              <a:rPr lang="es-ES" baseline="0" dirty="0" smtClean="0"/>
              <a:t> Ecuador y Uruguay han perdido productividad. Incluso Venezuela ha mejorado.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3564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Algo</a:t>
            </a:r>
            <a:r>
              <a:rPr lang="es-ES" baseline="0" dirty="0" smtClean="0"/>
              <a:t> más que el 40% de la energía que ingresa a centrales tiene origen renovable. Casi el 60% está dominado por fósiles y por nuclear.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0296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 el caso de la boliviana, sólo el 17% de</a:t>
            </a:r>
            <a:r>
              <a:rPr lang="es-ES" baseline="0" dirty="0" smtClean="0"/>
              <a:t> la energía que ingresa a centrales es renovable.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264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60 de cada</a:t>
            </a:r>
            <a:r>
              <a:rPr lang="es-ES" baseline="0" dirty="0" smtClean="0"/>
              <a:t> 100 unidades de energía que ingresan a centrales se convierten en electricidad.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766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77% de la </a:t>
            </a:r>
            <a:r>
              <a:rPr lang="es-ES_tradnl" dirty="0" err="1" smtClean="0"/>
              <a:t>producci</a:t>
            </a:r>
            <a:r>
              <a:rPr lang="es-ES" dirty="0" err="1" smtClean="0"/>
              <a:t>ón</a:t>
            </a:r>
            <a:r>
              <a:rPr lang="es-ES" dirty="0" smtClean="0"/>
              <a:t> primaria tiene origen fósil. Hay una mejora, hacia</a:t>
            </a:r>
            <a:r>
              <a:rPr lang="es-ES" baseline="0" dirty="0" smtClean="0"/>
              <a:t> el 2000 la renovable rondaba el 20.5%. Hoy está en 23%.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1125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41 de cada</a:t>
            </a:r>
            <a:r>
              <a:rPr lang="es-ES" baseline="0" dirty="0" smtClean="0"/>
              <a:t> 100 unidades de energía que ingresan a centrales se convierten en electricidad.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1513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consumo del sector residencial ha crecido,</a:t>
            </a:r>
            <a:r>
              <a:rPr lang="es-ES" baseline="0" dirty="0" smtClean="0"/>
              <a:t> tanto en global como per cápita. Esas son buenas y no tan buenas noticias: Por un lado crece la electrificación. Por otro crece el consumo por confort y nuevamente nos tocamos con el crecimiento de las ciudades. </a:t>
            </a: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8389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2 cambios: Brasil es ahora el principal productor. Colombia</a:t>
            </a:r>
            <a:r>
              <a:rPr lang="es-ES_tradnl" baseline="0" dirty="0" smtClean="0"/>
              <a:t> ha superado a Argentina. Bolivia </a:t>
            </a:r>
            <a:r>
              <a:rPr lang="es-ES_tradnl" baseline="0" dirty="0" err="1" smtClean="0"/>
              <a:t>est</a:t>
            </a:r>
            <a:r>
              <a:rPr lang="es-ES" baseline="0" dirty="0" smtClean="0"/>
              <a:t>á en el grupo de pequeños productores de energía.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7699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Suben y son gobernadas por la subida de Brasil. Pero también han subido las específicas.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2377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2 cambios: Brasil es ahora el principal productor. Colombia</a:t>
            </a:r>
            <a:r>
              <a:rPr lang="es-ES_tradnl" baseline="0" dirty="0" smtClean="0"/>
              <a:t> ha superado a Argentina. Bolivia </a:t>
            </a:r>
            <a:r>
              <a:rPr lang="es-ES_tradnl" baseline="0" dirty="0" err="1" smtClean="0"/>
              <a:t>est</a:t>
            </a:r>
            <a:r>
              <a:rPr lang="es-ES" baseline="0" dirty="0" smtClean="0"/>
              <a:t>á en el grupo de pequeños productores de energía.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34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8788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Se</a:t>
            </a:r>
            <a:r>
              <a:rPr lang="es-ES_tradnl" baseline="0" dirty="0" smtClean="0"/>
              <a:t> han deteriorado en algo. Y la </a:t>
            </a:r>
            <a:r>
              <a:rPr lang="es-ES_tradnl" baseline="0" dirty="0" err="1" smtClean="0"/>
              <a:t>reducci</a:t>
            </a:r>
            <a:r>
              <a:rPr lang="es-ES" baseline="0" dirty="0" err="1" smtClean="0"/>
              <a:t>ón</a:t>
            </a:r>
            <a:r>
              <a:rPr lang="es-ES" baseline="0" dirty="0" smtClean="0"/>
              <a:t> de Colombia contrasta con el deterioro de Argentina, Venezuela y Brasil. Pérdida de eficiencia energética, crecimiento de los sectores </a:t>
            </a:r>
            <a:r>
              <a:rPr lang="es-ES" baseline="0" dirty="0" err="1" smtClean="0"/>
              <a:t>energointensivos</a:t>
            </a:r>
            <a:r>
              <a:rPr lang="es-ES" baseline="0" dirty="0" smtClean="0"/>
              <a:t>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35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3415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De manera impresionante las emisiones específicas del transporte han bajado. 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37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1534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2 cambios: Brasil es ahora el principal productor. Colombia</a:t>
            </a:r>
            <a:r>
              <a:rPr lang="es-ES_tradnl" baseline="0" dirty="0" smtClean="0"/>
              <a:t> ha superado a Argentina. Bolivia </a:t>
            </a:r>
            <a:r>
              <a:rPr lang="es-ES_tradnl" baseline="0" dirty="0" err="1" smtClean="0"/>
              <a:t>est</a:t>
            </a:r>
            <a:r>
              <a:rPr lang="es-ES" baseline="0" dirty="0" smtClean="0"/>
              <a:t>á en el grupo de pequeños productores de energía.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3791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En el caso de</a:t>
            </a:r>
            <a:r>
              <a:rPr lang="es-ES" baseline="0" dirty="0" smtClean="0"/>
              <a:t> Bolivia, 94.6% de la producción tiene origen fósil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6955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Aunque Venezuela sigue siendo el principal exportador de energía han aparecido otros actores. Y otros,</a:t>
            </a:r>
            <a:r>
              <a:rPr lang="es-ES" baseline="0" dirty="0" smtClean="0"/>
              <a:t> prácticamente han desaparecido.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410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3 grandes</a:t>
            </a:r>
            <a:r>
              <a:rPr lang="es-ES" baseline="0" dirty="0" smtClean="0"/>
              <a:t> importadores: Brasil, Chile y Argentina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345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mercado de exportaciones es fósil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758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producto de la región es del orden de 4 Billones. Perú, Ecuador</a:t>
            </a:r>
            <a:r>
              <a:rPr lang="es-ES" baseline="0" dirty="0" smtClean="0"/>
              <a:t> y Bolivia fueron los que más crecieron. Las 3 juntas suman el 7% del producto total.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9206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828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2 cambios: Brasil es ahora el principal productor. Colombia</a:t>
            </a:r>
            <a:r>
              <a:rPr lang="es-ES_tradnl" baseline="0" dirty="0" smtClean="0"/>
              <a:t> ha superado a Argentina. Bolivia </a:t>
            </a:r>
            <a:r>
              <a:rPr lang="es-ES_tradnl" baseline="0" dirty="0" err="1" smtClean="0"/>
              <a:t>est</a:t>
            </a:r>
            <a:r>
              <a:rPr lang="es-ES" baseline="0" dirty="0" smtClean="0"/>
              <a:t>á en el grupo de pequeños productores de energía. 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2EEE2-0C85-C64A-93C1-B1E88D0680E7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61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73512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8078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4250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6196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9328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0331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1092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9513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566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2006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61912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B4A19-C31A-4394-BF5B-129AEC07C39F}" type="datetimeFigureOut">
              <a:rPr lang="es-BO" smtClean="0"/>
              <a:t>27/04/2017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A06A3-B0F2-4293-B951-AB63C031CC30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365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iff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88951" y="2166253"/>
            <a:ext cx="903415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/>
              </a:rPr>
              <a:t>Presentación</a:t>
            </a:r>
          </a:p>
          <a:p>
            <a:pPr algn="ctr"/>
            <a:r>
              <a:rPr lang="es-BO" sz="4000" dirty="0" smtClean="0">
                <a:latin typeface="DIN Condensed"/>
              </a:rPr>
              <a:t>Discursos y Realidades</a:t>
            </a:r>
          </a:p>
          <a:p>
            <a:pPr algn="ctr"/>
            <a:r>
              <a:rPr lang="es-BO" sz="4000" dirty="0" smtClean="0">
                <a:latin typeface="DIN Condensed"/>
              </a:rPr>
              <a:t>Matriz y pol</a:t>
            </a:r>
            <a:r>
              <a:rPr lang="es-ES" sz="4000" dirty="0" err="1" smtClean="0">
                <a:latin typeface="DIN Condensed"/>
              </a:rPr>
              <a:t>íticas</a:t>
            </a:r>
            <a:r>
              <a:rPr lang="es-ES" sz="4000" dirty="0" smtClean="0">
                <a:latin typeface="DIN Condensed"/>
              </a:rPr>
              <a:t> </a:t>
            </a:r>
            <a:r>
              <a:rPr lang="es-ES" sz="4000" dirty="0" smtClean="0">
                <a:latin typeface="DIN Condensed"/>
              </a:rPr>
              <a:t>energéticas </a:t>
            </a:r>
            <a:r>
              <a:rPr lang="es-ES" sz="4000" dirty="0" smtClean="0">
                <a:latin typeface="DIN Condensed"/>
              </a:rPr>
              <a:t>en Sudamérica</a:t>
            </a:r>
            <a:endParaRPr lang="es-BO" sz="4000" dirty="0">
              <a:latin typeface="DIN Condensed"/>
            </a:endParaRPr>
          </a:p>
          <a:p>
            <a:pPr algn="ctr"/>
            <a:r>
              <a:rPr lang="es-BO" sz="3500" dirty="0" smtClean="0">
                <a:solidFill>
                  <a:srgbClr val="FF6600"/>
                </a:solidFill>
                <a:latin typeface="DIN Condensed"/>
              </a:rPr>
              <a:t>Juan Carlos Guzm</a:t>
            </a:r>
            <a:r>
              <a:rPr lang="es-ES" sz="3500" dirty="0" err="1" smtClean="0">
                <a:solidFill>
                  <a:srgbClr val="FF6600"/>
                </a:solidFill>
                <a:latin typeface="DIN Condensed"/>
              </a:rPr>
              <a:t>án</a:t>
            </a:r>
            <a:r>
              <a:rPr lang="es-ES" sz="3500" dirty="0" smtClean="0">
                <a:solidFill>
                  <a:srgbClr val="FF6600"/>
                </a:solidFill>
                <a:latin typeface="DIN Condensed"/>
              </a:rPr>
              <a:t> Salinas</a:t>
            </a:r>
            <a:endParaRPr lang="es-BO" sz="3500" dirty="0">
              <a:solidFill>
                <a:srgbClr val="FF6600"/>
              </a:solidFill>
              <a:latin typeface="DIN Condensed"/>
            </a:endParaRPr>
          </a:p>
          <a:p>
            <a:pPr algn="ctr"/>
            <a:r>
              <a:rPr lang="es-BO" sz="3500" dirty="0" smtClean="0">
                <a:latin typeface="DIN Condensed"/>
              </a:rPr>
              <a:t>Abril </a:t>
            </a:r>
            <a:r>
              <a:rPr lang="es-BO" sz="3500" dirty="0">
                <a:latin typeface="DIN Condensed"/>
              </a:rPr>
              <a:t>de 2017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57" y="5761657"/>
            <a:ext cx="1323146" cy="74934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95" y="473209"/>
            <a:ext cx="86868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432933" y="1154466"/>
            <a:ext cx="1095550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La pérdida de autarquía, las exportaciones y las rentas</a:t>
            </a:r>
            <a:endParaRPr lang="es-BO" sz="32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endParaRPr lang="es-BO" sz="26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r>
              <a:rPr lang="es-ES" sz="2800" dirty="0" smtClean="0"/>
              <a:t>Las exportaciones, en las que dominan fuentes de origen fósil, son, a fin de cuentas, materiales que deben ser extraídos del subsuelo.</a:t>
            </a:r>
          </a:p>
          <a:p>
            <a:endParaRPr lang="es-ES" sz="2800" dirty="0"/>
          </a:p>
          <a:p>
            <a:r>
              <a:rPr lang="es-ES" sz="2800" dirty="0" smtClean="0"/>
              <a:t>La extracción de materiales genera rentas, diferenciales y de monopolio. (los precios de mercado están – muy – por encima de los “precios de producción”)</a:t>
            </a:r>
          </a:p>
          <a:p>
            <a:endParaRPr lang="es-ES" sz="2800" dirty="0"/>
          </a:p>
          <a:p>
            <a:r>
              <a:rPr lang="es-ES" sz="2800" dirty="0" smtClean="0"/>
              <a:t>El capitalismo rentístico, privatizado o de Estado, encuentra en estas rentas la oportunidad de encontrar ingresos rápidos.</a:t>
            </a:r>
          </a:p>
          <a:p>
            <a:endParaRPr lang="es-ES" sz="2800" dirty="0"/>
          </a:p>
          <a:p>
            <a:r>
              <a:rPr lang="es-ES" sz="2800" dirty="0" smtClean="0"/>
              <a:t>Sin embargo, “ingreso” no es –necesariamente- sinónimo de “riqueza”.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711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27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548647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148" y="524597"/>
            <a:ext cx="6733121" cy="61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432933" y="1154466"/>
            <a:ext cx="1095550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El consumo</a:t>
            </a:r>
            <a:endParaRPr lang="es-BO" sz="32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endParaRPr lang="es-BO" sz="26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r>
              <a:rPr lang="es-ES" sz="2800" dirty="0" smtClean="0"/>
              <a:t>Y si el PIB no crece al ritmo de las exportaciones ¿qué está pasando con el consumo? </a:t>
            </a:r>
          </a:p>
          <a:p>
            <a:endParaRPr lang="es-ES" sz="2800" dirty="0"/>
          </a:p>
          <a:p>
            <a:r>
              <a:rPr lang="es-ES" sz="2800" dirty="0" smtClean="0"/>
              <a:t>El modelo teórico nos dice que dado que “</a:t>
            </a:r>
            <a:r>
              <a:rPr lang="is-IS" sz="2800" dirty="0" smtClean="0"/>
              <a:t>… la </a:t>
            </a:r>
            <a:r>
              <a:rPr lang="es-ES" sz="2800" dirty="0" smtClean="0"/>
              <a:t>única utilidad real de la energía es generar trabajo</a:t>
            </a:r>
            <a:r>
              <a:rPr lang="is-IS" sz="2800" dirty="0" smtClean="0"/>
              <a:t>…” un mayor consumo debiera ser “casi” sin</a:t>
            </a:r>
            <a:r>
              <a:rPr lang="es-ES" sz="2800" dirty="0" err="1" smtClean="0"/>
              <a:t>ónimo</a:t>
            </a:r>
            <a:r>
              <a:rPr lang="es-ES" sz="2800" dirty="0" smtClean="0"/>
              <a:t> de crecimiento económico. </a:t>
            </a:r>
          </a:p>
          <a:p>
            <a:endParaRPr lang="es-ES" sz="28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711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1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3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95" y="473209"/>
            <a:ext cx="86868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733815" y="1257818"/>
            <a:ext cx="102633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6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Cr</a:t>
            </a:r>
            <a:r>
              <a:rPr lang="es-ES" sz="2600" dirty="0" err="1" smtClean="0">
                <a:solidFill>
                  <a:srgbClr val="FF6600"/>
                </a:solidFill>
                <a:latin typeface="DIN Condensed" panose="00000500000000000000" pitchFamily="2" charset="0"/>
              </a:rPr>
              <a:t>éditos</a:t>
            </a:r>
            <a:endParaRPr lang="es-BO" sz="26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endParaRPr lang="es-BO" dirty="0"/>
          </a:p>
          <a:p>
            <a:pPr marL="742950" lvl="1" indent="-285750">
              <a:buFont typeface="Arial" charset="0"/>
              <a:buChar char="•"/>
            </a:pPr>
            <a:r>
              <a:rPr lang="es-ES_tradnl" sz="2800" baseline="30000" dirty="0"/>
              <a:t>OLADE</a:t>
            </a:r>
          </a:p>
          <a:p>
            <a:r>
              <a:rPr lang="es-ES_tradnl" sz="2800" baseline="30000" dirty="0" smtClean="0"/>
              <a:t>	Balances </a:t>
            </a:r>
            <a:r>
              <a:rPr lang="es-ES_tradnl" sz="2800" baseline="30000" dirty="0"/>
              <a:t>Energéticos Nacionales. 2000-2014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2800" baseline="30000" dirty="0"/>
              <a:t>ARZE, Carlos; GUZMÁN Juan Carlos.</a:t>
            </a:r>
          </a:p>
          <a:p>
            <a:r>
              <a:rPr lang="es-ES_tradnl" sz="2800" baseline="30000" dirty="0" smtClean="0"/>
              <a:t>	“</a:t>
            </a:r>
            <a:r>
              <a:rPr lang="es-ES_tradnl" sz="2800" baseline="30000" dirty="0"/>
              <a:t>Políticas en corto circuito”. Ed. CEDLA 2014. La Paz.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2800" baseline="30000" dirty="0"/>
              <a:t>GUZMÁN Juan Carlos</a:t>
            </a:r>
          </a:p>
          <a:p>
            <a:r>
              <a:rPr lang="es-ES_tradnl" sz="2800" baseline="30000" dirty="0" smtClean="0"/>
              <a:t>	“</a:t>
            </a:r>
            <a:r>
              <a:rPr lang="es-ES_tradnl" sz="2800" baseline="30000" dirty="0"/>
              <a:t>Sustentabilidad de la matriz energética boliviana”, ensayo contenido en el “Reporte Anual de </a:t>
            </a:r>
            <a:r>
              <a:rPr lang="es-ES_tradnl" sz="2800" baseline="30000" dirty="0" smtClean="0"/>
              <a:t>		industrias </a:t>
            </a:r>
            <a:r>
              <a:rPr lang="es-ES_tradnl" sz="2800" baseline="30000" dirty="0"/>
              <a:t>extractivas I”. Ed. CEDLA 2014. La Paz.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2800" baseline="30000" dirty="0"/>
              <a:t>PISTONESI, Héctor y otros</a:t>
            </a:r>
          </a:p>
          <a:p>
            <a:pPr lvl="1"/>
            <a:r>
              <a:rPr lang="es-ES_tradnl" sz="2800" baseline="30000" dirty="0" smtClean="0"/>
              <a:t>	“</a:t>
            </a:r>
            <a:r>
              <a:rPr lang="es-ES_tradnl" sz="2800" baseline="30000" dirty="0"/>
              <a:t>Energía y desarrollo en América Latina y el Caribe: Guía para la </a:t>
            </a:r>
            <a:r>
              <a:rPr lang="es-ES_tradnl" sz="2800" baseline="30000" dirty="0" smtClean="0"/>
              <a:t>formulación </a:t>
            </a:r>
            <a:r>
              <a:rPr lang="es-ES_tradnl" sz="2800" baseline="30000" dirty="0"/>
              <a:t>de políticas </a:t>
            </a:r>
            <a:r>
              <a:rPr lang="es-ES_tradnl" sz="2800" baseline="30000" dirty="0" smtClean="0"/>
              <a:t>	energéticas</a:t>
            </a:r>
            <a:r>
              <a:rPr lang="es-ES_tradnl" sz="2800" baseline="30000" dirty="0"/>
              <a:t>”. CEPAL, OLADE, GTZ. 2003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2800" baseline="30000" dirty="0"/>
              <a:t>SWISHER, Joel N. y otros.</a:t>
            </a:r>
          </a:p>
          <a:p>
            <a:r>
              <a:rPr lang="es-ES_tradnl" sz="2800" baseline="30000" dirty="0" smtClean="0"/>
              <a:t>	“</a:t>
            </a:r>
            <a:r>
              <a:rPr lang="es-ES_tradnl" sz="2800" baseline="30000" dirty="0"/>
              <a:t>Tools and </a:t>
            </a:r>
            <a:r>
              <a:rPr lang="es-ES_tradnl" sz="2800" baseline="30000" dirty="0" err="1"/>
              <a:t>Methods</a:t>
            </a:r>
            <a:r>
              <a:rPr lang="es-ES_tradnl" sz="2800" baseline="30000" dirty="0"/>
              <a:t> </a:t>
            </a:r>
            <a:r>
              <a:rPr lang="es-ES_tradnl" sz="2800" baseline="30000" dirty="0" err="1"/>
              <a:t>for</a:t>
            </a:r>
            <a:r>
              <a:rPr lang="es-ES_tradnl" sz="2800" baseline="30000" dirty="0"/>
              <a:t> </a:t>
            </a:r>
            <a:r>
              <a:rPr lang="es-ES_tradnl" sz="2800" baseline="30000" dirty="0" err="1"/>
              <a:t>Integrated</a:t>
            </a:r>
            <a:r>
              <a:rPr lang="es-ES_tradnl" sz="2800" baseline="30000" dirty="0"/>
              <a:t> </a:t>
            </a:r>
            <a:r>
              <a:rPr lang="es-ES_tradnl" sz="2800" baseline="30000" dirty="0" err="1"/>
              <a:t>Resource</a:t>
            </a:r>
            <a:r>
              <a:rPr lang="es-ES_tradnl" sz="2800" baseline="30000" dirty="0"/>
              <a:t> </a:t>
            </a:r>
            <a:r>
              <a:rPr lang="es-ES_tradnl" sz="2800" baseline="30000" dirty="0" err="1"/>
              <a:t>Planning</a:t>
            </a:r>
            <a:r>
              <a:rPr lang="es-ES_tradnl" sz="2800" baseline="30000" dirty="0"/>
              <a:t>: </a:t>
            </a:r>
            <a:r>
              <a:rPr lang="es-ES_tradnl" sz="2800" baseline="30000" dirty="0" err="1"/>
              <a:t>Improving</a:t>
            </a:r>
            <a:r>
              <a:rPr lang="es-ES_tradnl" sz="2800" baseline="30000" dirty="0"/>
              <a:t> </a:t>
            </a:r>
            <a:r>
              <a:rPr lang="es-ES_tradnl" sz="2800" baseline="30000" dirty="0" err="1"/>
              <a:t>Energy</a:t>
            </a:r>
            <a:r>
              <a:rPr lang="es-ES_tradnl" sz="2800" baseline="30000" dirty="0"/>
              <a:t> </a:t>
            </a:r>
            <a:r>
              <a:rPr lang="es-ES_tradnl" sz="2800" baseline="30000" dirty="0" err="1" smtClean="0"/>
              <a:t>Efficiency</a:t>
            </a:r>
            <a:r>
              <a:rPr lang="es-ES_tradnl" sz="2800" baseline="30000" dirty="0" smtClean="0"/>
              <a:t> </a:t>
            </a:r>
            <a:r>
              <a:rPr lang="es-ES_tradnl" sz="2800" baseline="30000" dirty="0"/>
              <a:t>and </a:t>
            </a:r>
            <a:r>
              <a:rPr lang="es-ES_tradnl" sz="2800" baseline="30000" dirty="0" smtClean="0"/>
              <a:t>	</a:t>
            </a:r>
            <a:r>
              <a:rPr lang="es-ES_tradnl" sz="2800" baseline="30000" dirty="0" err="1" smtClean="0"/>
              <a:t>Protecting</a:t>
            </a:r>
            <a:r>
              <a:rPr lang="es-ES_tradnl" sz="2800" baseline="30000" dirty="0" smtClean="0"/>
              <a:t> </a:t>
            </a:r>
            <a:r>
              <a:rPr lang="es-ES_tradnl" sz="2800" baseline="30000" dirty="0" err="1"/>
              <a:t>the</a:t>
            </a:r>
            <a:r>
              <a:rPr lang="es-ES_tradnl" sz="2800" baseline="30000" dirty="0"/>
              <a:t> </a:t>
            </a:r>
            <a:r>
              <a:rPr lang="es-ES_tradnl" sz="2800" baseline="30000" dirty="0" err="1"/>
              <a:t>Environment</a:t>
            </a:r>
            <a:r>
              <a:rPr lang="es-ES_tradnl" sz="2800" baseline="30000" dirty="0"/>
              <a:t>”. UNEP 1997.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2800" baseline="30000" dirty="0"/>
              <a:t>CEPAL. CEPALSTAT.</a:t>
            </a:r>
          </a:p>
          <a:p>
            <a:pPr lvl="1"/>
            <a:r>
              <a:rPr lang="es-ES_tradnl" sz="2800" baseline="30000" dirty="0" smtClean="0"/>
              <a:t>	Bases </a:t>
            </a:r>
            <a:r>
              <a:rPr lang="es-ES_tradnl" sz="2800" baseline="30000" dirty="0"/>
              <a:t>de datos y publicaciones estadísticas. </a:t>
            </a:r>
            <a:r>
              <a:rPr lang="es-ES_tradnl" sz="2800" baseline="30000" dirty="0" smtClean="0"/>
              <a:t>	http</a:t>
            </a:r>
            <a:r>
              <a:rPr lang="es-ES_tradnl" sz="2800" baseline="30000" dirty="0"/>
              <a:t>://</a:t>
            </a:r>
            <a:r>
              <a:rPr lang="es-ES_tradnl" sz="2800" baseline="30000" dirty="0" err="1" smtClean="0"/>
              <a:t>estadisticas.cepal.org</a:t>
            </a:r>
            <a:r>
              <a:rPr lang="es-ES_tradnl" sz="2800" baseline="30000" dirty="0" smtClean="0"/>
              <a:t>/</a:t>
            </a:r>
            <a:r>
              <a:rPr lang="es-ES_tradnl" sz="2800" baseline="30000" dirty="0" err="1" smtClean="0"/>
              <a:t>cepalstat</a:t>
            </a:r>
            <a:r>
              <a:rPr lang="es-ES_tradnl" sz="2800" baseline="30000" dirty="0" smtClean="0"/>
              <a:t>/WEB_CEPALSTAT/</a:t>
            </a:r>
            <a:r>
              <a:rPr lang="es-ES_tradnl" sz="2800" baseline="30000" dirty="0" err="1" smtClean="0"/>
              <a:t>Portada.asp</a:t>
            </a:r>
            <a:r>
              <a:rPr lang="es-ES_tradnl" sz="2800" baseline="30000" dirty="0"/>
              <a:t>.</a:t>
            </a:r>
            <a:endParaRPr lang="es-BO" sz="28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10" y="0"/>
            <a:ext cx="12192000" cy="181789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432933" y="1154466"/>
            <a:ext cx="1095550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El gran problema en el consumo</a:t>
            </a:r>
            <a:endParaRPr lang="es-BO" sz="3200" dirty="0" smtClean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endParaRPr lang="es-BO" sz="26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r>
              <a:rPr lang="es-ES" sz="2800" dirty="0" smtClean="0"/>
              <a:t>El consumo de hidrocarburos en el autotransporte pareciera ser el principal desafío tecnológico, energético y ambiental.</a:t>
            </a:r>
          </a:p>
          <a:p>
            <a:pPr marL="457200" indent="-457200">
              <a:buFontTx/>
              <a:buChar char="-"/>
            </a:pPr>
            <a:r>
              <a:rPr lang="es-ES" sz="2800" dirty="0" smtClean="0"/>
              <a:t>El transporte público está liberalizado en la mayoría de los países</a:t>
            </a:r>
          </a:p>
          <a:p>
            <a:pPr marL="457200" indent="-457200">
              <a:buFontTx/>
              <a:buChar char="-"/>
            </a:pPr>
            <a:r>
              <a:rPr lang="es-ES" sz="2800" dirty="0" smtClean="0"/>
              <a:t>El transporte es fuente de miles de empleos y se ha convertido en parte estructural de las economías de la región.</a:t>
            </a:r>
          </a:p>
          <a:p>
            <a:pPr marL="457200" indent="-457200">
              <a:buFontTx/>
              <a:buChar char="-"/>
            </a:pPr>
            <a:r>
              <a:rPr lang="es-ES" sz="2800" dirty="0" smtClean="0"/>
              <a:t>La solución particular de transporte está al alcance.</a:t>
            </a:r>
          </a:p>
          <a:p>
            <a:pPr marL="457200" indent="-457200">
              <a:buFontTx/>
              <a:buChar char="-"/>
            </a:pPr>
            <a:r>
              <a:rPr lang="es-ES" sz="2800" dirty="0" smtClean="0"/>
              <a:t>Ausencia de planificación en el crecimiento de las ciudades.</a:t>
            </a:r>
          </a:p>
          <a:p>
            <a:pPr marL="457200" indent="-457200">
              <a:buFontTx/>
              <a:buChar char="-"/>
            </a:pPr>
            <a:r>
              <a:rPr lang="es-ES" sz="2800" dirty="0" smtClean="0"/>
              <a:t>Ausencia de planificación de los sistemas de transporte.</a:t>
            </a:r>
          </a:p>
          <a:p>
            <a:pPr marL="457200" indent="-457200">
              <a:buFontTx/>
              <a:buChar char="-"/>
            </a:pPr>
            <a:r>
              <a:rPr lang="es-ES" sz="2800" dirty="0" smtClean="0"/>
              <a:t>La eficiencia energética en el sistema no pasa únicamente por la mejora de los motores, pasa por la racionalización del sistema.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711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1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8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432933" y="1154466"/>
            <a:ext cx="1095550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La productividad energética</a:t>
            </a:r>
            <a:endParaRPr lang="es-BO" sz="3200" dirty="0" smtClean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endParaRPr lang="es-BO" sz="26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s-ES" sz="2800" dirty="0" smtClean="0"/>
              <a:t>Mide la cantidad de riqueza generada por cada unidad de energía consumida.</a:t>
            </a:r>
          </a:p>
          <a:p>
            <a:pPr marL="457200" indent="-457200">
              <a:buFont typeface="Arial" charset="0"/>
              <a:buChar char="•"/>
            </a:pPr>
            <a:endParaRPr lang="es-ES" sz="2800" dirty="0"/>
          </a:p>
          <a:p>
            <a:pPr marL="457200" indent="-457200">
              <a:buFont typeface="Arial" charset="0"/>
              <a:buChar char="•"/>
            </a:pPr>
            <a:r>
              <a:rPr lang="es-ES" sz="2800" dirty="0" smtClean="0"/>
              <a:t>El indicador ha evolucionado favorablemente. El desempeño económico-energético de varios países sustenta esta evolución. </a:t>
            </a:r>
          </a:p>
          <a:p>
            <a:pPr marL="457200" indent="-457200">
              <a:buFont typeface="Arial" charset="0"/>
              <a:buChar char="•"/>
            </a:pPr>
            <a:endParaRPr lang="es-ES" sz="2800" dirty="0"/>
          </a:p>
          <a:p>
            <a:pPr marL="457200" indent="-457200">
              <a:buFont typeface="Arial" charset="0"/>
              <a:buChar char="•"/>
            </a:pPr>
            <a:r>
              <a:rPr lang="es-ES" sz="2800" dirty="0" smtClean="0"/>
              <a:t>Lamentablemente esta evolución no le toca a Bolivia.</a:t>
            </a:r>
          </a:p>
          <a:p>
            <a:endParaRPr lang="es-ES" sz="2800" dirty="0"/>
          </a:p>
          <a:p>
            <a:endParaRPr lang="es-ES" sz="2800" dirty="0" smtClean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711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3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08" y="351595"/>
            <a:ext cx="6807461" cy="628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1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36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432933" y="1154465"/>
            <a:ext cx="1026335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8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Preguntas de investigaci</a:t>
            </a:r>
            <a:r>
              <a:rPr lang="es-ES" sz="2800" dirty="0" err="1" smtClean="0">
                <a:solidFill>
                  <a:srgbClr val="FF6600"/>
                </a:solidFill>
                <a:latin typeface="DIN Condensed" panose="00000500000000000000" pitchFamily="2" charset="0"/>
              </a:rPr>
              <a:t>ón</a:t>
            </a:r>
            <a:endParaRPr lang="es-BO" sz="28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endParaRPr lang="es-BO" sz="26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pPr lvl="1"/>
            <a:r>
              <a:rPr lang="es-BO" sz="2000" b="1" i="1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s-BO" sz="2000" b="1" i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s-ES_tradnl" sz="2000" dirty="0"/>
              <a:t>	</a:t>
            </a:r>
            <a:r>
              <a:rPr lang="es-ES_tradnl" sz="2000" dirty="0" smtClean="0"/>
              <a:t>¿</a:t>
            </a:r>
            <a:r>
              <a:rPr lang="es-ES_tradnl" sz="2000" dirty="0"/>
              <a:t>Las políticas energéticas y económicas vigentes en los países de Sud </a:t>
            </a:r>
            <a:r>
              <a:rPr lang="es-ES_tradnl" sz="2000" dirty="0" smtClean="0"/>
              <a:t>América, </a:t>
            </a:r>
            <a:r>
              <a:rPr lang="es-ES_tradnl" sz="2000" dirty="0"/>
              <a:t>han sido efectivas en la transformación de la matriz energética, reducción de la dependencia de los recursos de los hidrocarburos y en la transformación productiva?</a:t>
            </a:r>
          </a:p>
          <a:p>
            <a:endParaRPr lang="es-ES_tradnl" sz="2000" dirty="0"/>
          </a:p>
          <a:p>
            <a:pPr lvl="1"/>
            <a:r>
              <a:rPr lang="es-BO" sz="2000" b="1" i="1" dirty="0" smtClean="0">
                <a:solidFill>
                  <a:schemeClr val="accent1">
                    <a:lumMod val="50000"/>
                  </a:schemeClr>
                </a:solidFill>
              </a:rPr>
              <a:t>ii) 	</a:t>
            </a:r>
            <a:r>
              <a:rPr lang="es-ES_tradnl" sz="2000" dirty="0" smtClean="0"/>
              <a:t>¿</a:t>
            </a:r>
            <a:r>
              <a:rPr lang="es-ES_tradnl" sz="2000" dirty="0"/>
              <a:t>Los países sudamericanos </a:t>
            </a:r>
            <a:r>
              <a:rPr lang="es-ES_tradnl" sz="2000" dirty="0" smtClean="0"/>
              <a:t>se </a:t>
            </a:r>
            <a:r>
              <a:rPr lang="es-ES_tradnl" sz="2000" dirty="0"/>
              <a:t>encuentran en el tránsito de la matriz energética más equilibrada hacia la producción de energía renovable y de bajas emisiones</a:t>
            </a:r>
            <a:r>
              <a:rPr lang="es-ES_tradnl" sz="2000" dirty="0" smtClean="0"/>
              <a:t>?</a:t>
            </a:r>
          </a:p>
          <a:p>
            <a:pPr lvl="1"/>
            <a:endParaRPr lang="es-ES_tradnl" sz="2000" dirty="0"/>
          </a:p>
          <a:p>
            <a:pPr lvl="1"/>
            <a:r>
              <a:rPr lang="es-BO" sz="2000" b="1" i="1" dirty="0" smtClean="0">
                <a:solidFill>
                  <a:schemeClr val="accent1">
                    <a:lumMod val="50000"/>
                  </a:schemeClr>
                </a:solidFill>
              </a:rPr>
              <a:t>iii) 	</a:t>
            </a:r>
            <a:r>
              <a:rPr lang="es-ES_tradnl" sz="2000" dirty="0"/>
              <a:t> ¿El periodo de elevados precios de los hidrocarburos ha significado para la región mejoras en relación a la dependencia de importaciones de energía e hidrocarburos? </a:t>
            </a:r>
          </a:p>
          <a:p>
            <a:endParaRPr lang="es-ES_tradnl" sz="2000" dirty="0" smtClean="0"/>
          </a:p>
          <a:p>
            <a:pPr lvl="1"/>
            <a:r>
              <a:rPr lang="es-BO" sz="2000" b="1" i="1" dirty="0" smtClean="0">
                <a:solidFill>
                  <a:schemeClr val="accent1">
                    <a:lumMod val="50000"/>
                  </a:schemeClr>
                </a:solidFill>
              </a:rPr>
              <a:t> iv)  </a:t>
            </a:r>
            <a:r>
              <a:rPr lang="es-ES_tradnl" sz="2000" dirty="0" smtClean="0"/>
              <a:t>¿ </a:t>
            </a:r>
            <a:r>
              <a:rPr lang="es-ES_tradnl" sz="2000" dirty="0"/>
              <a:t>Han logrado las economías y las matrices energéticas sudamericanas “desacoplar” el crecimiento económico del daño al medio ambiente?</a:t>
            </a:r>
          </a:p>
          <a:p>
            <a:pPr marL="285750" indent="-285750">
              <a:buFontTx/>
              <a:buChar char="-"/>
            </a:pPr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711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432933" y="1154466"/>
            <a:ext cx="1095550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Los temas relevantes en la productividad</a:t>
            </a:r>
            <a:endParaRPr lang="es-BO" sz="3200" dirty="0" smtClean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endParaRPr lang="es-BO" sz="26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s-ES" sz="2800" dirty="0"/>
              <a:t>E</a:t>
            </a:r>
            <a:r>
              <a:rPr lang="es-ES" sz="2800" dirty="0" smtClean="0"/>
              <a:t>s </a:t>
            </a:r>
            <a:r>
              <a:rPr lang="es-ES" sz="2800" dirty="0"/>
              <a:t>claro que el uso de gas natural para la generación de </a:t>
            </a:r>
            <a:r>
              <a:rPr lang="es-ES" sz="2800" dirty="0" smtClean="0"/>
              <a:t>electricidad trae consigo varios problemas: i) quema ineficiente del gas natural; ii) emisiones masivas de CO2; iii) caída de la productividad país.</a:t>
            </a:r>
          </a:p>
          <a:p>
            <a:pPr marL="457200" indent="-457200">
              <a:buFont typeface="Arial" charset="0"/>
              <a:buChar char="•"/>
            </a:pPr>
            <a:r>
              <a:rPr lang="es-ES" sz="2800" dirty="0" smtClean="0"/>
              <a:t>Parece claro que una tarea de alta relevancia es trabajar la eficiencia energética del sistema boliviano de generación de electricidad y eso supone reemplazar el gas natural por hidráulica de paso. </a:t>
            </a:r>
          </a:p>
          <a:p>
            <a:pPr marL="457200" indent="-457200">
              <a:buFont typeface="Arial" charset="0"/>
              <a:buChar char="•"/>
            </a:pPr>
            <a:r>
              <a:rPr lang="es-ES" sz="2800" dirty="0" smtClean="0"/>
              <a:t>La planificación del crecimiento de las ciudades y de sus sistemas de transporte</a:t>
            </a:r>
          </a:p>
          <a:p>
            <a:pPr marL="457200" indent="-457200">
              <a:buFont typeface="Arial" charset="0"/>
              <a:buChar char="•"/>
            </a:pPr>
            <a:r>
              <a:rPr lang="es-ES" sz="2800" dirty="0" smtClean="0"/>
              <a:t>La mejora de la eficiencia energética en el sector industrial.</a:t>
            </a:r>
          </a:p>
          <a:p>
            <a:pPr marL="457200" indent="-457200">
              <a:buFont typeface="Arial" charset="0"/>
              <a:buChar char="•"/>
            </a:pPr>
            <a:endParaRPr lang="es-ES" sz="2800" dirty="0"/>
          </a:p>
          <a:p>
            <a:endParaRPr lang="es-ES" sz="2800" dirty="0" smtClean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711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36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60" y="512711"/>
            <a:ext cx="6633077" cy="612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387619"/>
            <a:ext cx="6499021" cy="63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514626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15786"/>
            <a:ext cx="6585373" cy="64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49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48646"/>
            <a:ext cx="6467245" cy="632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75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432933" y="1154465"/>
            <a:ext cx="1026335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Producción primaria o producción</a:t>
            </a:r>
            <a:endParaRPr lang="es-BO" sz="28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endParaRPr lang="es-BO" sz="26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r>
              <a:rPr lang="es-ES_tradnl" sz="2800" dirty="0" smtClean="0"/>
              <a:t>Se entiende por “</a:t>
            </a:r>
            <a:r>
              <a:rPr lang="es-ES_tradnl" sz="2800" dirty="0" err="1" smtClean="0"/>
              <a:t>producci</a:t>
            </a:r>
            <a:r>
              <a:rPr lang="es-ES" sz="2800" dirty="0" err="1" smtClean="0"/>
              <a:t>ón</a:t>
            </a:r>
            <a:r>
              <a:rPr lang="es-ES" sz="2800" dirty="0" smtClean="0"/>
              <a:t>” a</a:t>
            </a:r>
            <a:r>
              <a:rPr lang="es-ES_tradnl" sz="2800" dirty="0" smtClean="0"/>
              <a:t> </a:t>
            </a:r>
            <a:r>
              <a:rPr lang="es-ES_tradnl" sz="2800" dirty="0"/>
              <a:t>la energía en el estado en que es producido por la naturaleza</a:t>
            </a:r>
          </a:p>
          <a:p>
            <a:pPr marL="457200" indent="-457200">
              <a:buFont typeface="Arial" charset="0"/>
              <a:buChar char="•"/>
            </a:pPr>
            <a:endParaRPr lang="es-ES_tradnl" sz="2800" dirty="0"/>
          </a:p>
          <a:p>
            <a:pPr marL="457200" indent="-457200">
              <a:buFont typeface="Arial" charset="0"/>
              <a:buChar char="•"/>
            </a:pPr>
            <a:r>
              <a:rPr lang="es-ES_tradnl" sz="2800" dirty="0" smtClean="0"/>
              <a:t>Potencial </a:t>
            </a:r>
            <a:r>
              <a:rPr lang="es-ES_tradnl" sz="2800" dirty="0"/>
              <a:t>de reacción química (</a:t>
            </a:r>
            <a:r>
              <a:rPr lang="es-ES_tradnl" sz="2800" dirty="0" err="1"/>
              <a:t>petroleo</a:t>
            </a:r>
            <a:r>
              <a:rPr lang="es-ES_tradnl" sz="2800" dirty="0"/>
              <a:t>, </a:t>
            </a:r>
            <a:r>
              <a:rPr lang="es-ES_tradnl" sz="2800" dirty="0" smtClean="0"/>
              <a:t>gas natural, carbón mineral, </a:t>
            </a:r>
            <a:r>
              <a:rPr lang="es-ES_tradnl" sz="2800" dirty="0"/>
              <a:t>biomasa...) (Energía química)</a:t>
            </a:r>
          </a:p>
          <a:p>
            <a:pPr marL="457200" indent="-457200">
              <a:buFont typeface="Arial" charset="0"/>
              <a:buChar char="•"/>
            </a:pPr>
            <a:r>
              <a:rPr lang="es-ES_tradnl" sz="2800" dirty="0" smtClean="0"/>
              <a:t>Potencial </a:t>
            </a:r>
            <a:r>
              <a:rPr lang="es-ES_tradnl" sz="2800" dirty="0"/>
              <a:t>mecánico (Energía potencial), como el potencial </a:t>
            </a:r>
            <a:r>
              <a:rPr lang="es-ES_tradnl" sz="2800" dirty="0" smtClean="0"/>
              <a:t>hidráulico (</a:t>
            </a:r>
            <a:r>
              <a:rPr lang="es-ES_tradnl" sz="2800" dirty="0" err="1" smtClean="0"/>
              <a:t>g·H·Q</a:t>
            </a:r>
            <a:r>
              <a:rPr lang="es-ES_tradnl" sz="2800" dirty="0" smtClean="0"/>
              <a:t>), </a:t>
            </a:r>
            <a:r>
              <a:rPr lang="es-ES_tradnl" sz="2800" dirty="0"/>
              <a:t>el potencial </a:t>
            </a:r>
            <a:r>
              <a:rPr lang="es-ES_tradnl" sz="2800" dirty="0" smtClean="0"/>
              <a:t>eólico (</a:t>
            </a:r>
            <a:r>
              <a:rPr lang="es-ES_tradnl" sz="2800" dirty="0" err="1" smtClean="0"/>
              <a:t>m·v</a:t>
            </a:r>
            <a:r>
              <a:rPr lang="es-ES" sz="2800" dirty="0" smtClean="0"/>
              <a:t>), el potencial geotérmico (</a:t>
            </a:r>
            <a:r>
              <a:rPr lang="es-ES" sz="2800" dirty="0" err="1" smtClean="0"/>
              <a:t>m·dH</a:t>
            </a:r>
            <a:r>
              <a:rPr lang="es-ES" sz="2800" dirty="0" smtClean="0"/>
              <a:t>)</a:t>
            </a:r>
            <a:endParaRPr lang="es-ES_tradnl" sz="2800" dirty="0"/>
          </a:p>
          <a:p>
            <a:pPr marL="457200" indent="-457200">
              <a:buFont typeface="Arial" charset="0"/>
              <a:buChar char="•"/>
            </a:pPr>
            <a:r>
              <a:rPr lang="es-ES_tradnl" sz="2800" dirty="0" smtClean="0"/>
              <a:t>Energía radiante, </a:t>
            </a:r>
            <a:r>
              <a:rPr lang="es-ES_tradnl" sz="2800" dirty="0" err="1" smtClean="0"/>
              <a:t>irradiancia</a:t>
            </a:r>
            <a:r>
              <a:rPr lang="es-ES_tradnl" sz="2800" dirty="0" smtClean="0"/>
              <a:t>, medida como flujo de </a:t>
            </a:r>
            <a:r>
              <a:rPr lang="es-ES_tradnl" sz="2800" dirty="0" err="1" smtClean="0"/>
              <a:t>radiaci</a:t>
            </a:r>
            <a:r>
              <a:rPr lang="es-ES" sz="2800" dirty="0" err="1" smtClean="0"/>
              <a:t>ón</a:t>
            </a:r>
            <a:r>
              <a:rPr lang="es-ES" sz="2800" dirty="0" smtClean="0"/>
              <a:t> por unidad de superficie (W/m2 </a:t>
            </a:r>
            <a:r>
              <a:rPr lang="es-ES" sz="2800" dirty="0" err="1" smtClean="0"/>
              <a:t>ó</a:t>
            </a:r>
            <a:r>
              <a:rPr lang="es-ES" sz="2800" dirty="0" smtClean="0"/>
              <a:t> </a:t>
            </a:r>
            <a:r>
              <a:rPr lang="es-ES" sz="2800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s-ES" sz="2800" dirty="0" err="1" smtClean="0"/>
              <a:t>mol</a:t>
            </a:r>
            <a:r>
              <a:rPr lang="es-ES" sz="2800" dirty="0" smtClean="0"/>
              <a:t>/m2)</a:t>
            </a:r>
            <a:r>
              <a:rPr lang="es-ES_tradnl" sz="2800" dirty="0" smtClean="0"/>
              <a:t> </a:t>
            </a:r>
            <a:endParaRPr lang="es-ES_tradnl" sz="28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711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7" y="548647"/>
            <a:ext cx="6444087" cy="63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6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4507494" y="3622809"/>
            <a:ext cx="3200169" cy="71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40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MUCHAS GRACIAS</a:t>
            </a:r>
            <a:endParaRPr lang="es-BO" sz="4000" dirty="0">
              <a:solidFill>
                <a:srgbClr val="FF6600"/>
              </a:solidFill>
              <a:latin typeface="DIN Condensed" panose="00000500000000000000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57" y="5761657"/>
            <a:ext cx="1323146" cy="74934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5300"/>
            <a:ext cx="8763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8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88" y="502320"/>
            <a:ext cx="8981609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3" name="CuadroTexto 2"/>
          <p:cNvSpPr txBox="1"/>
          <p:nvPr/>
        </p:nvSpPr>
        <p:spPr>
          <a:xfrm>
            <a:off x="432933" y="1154465"/>
            <a:ext cx="1026335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FF6600"/>
                </a:solidFill>
                <a:latin typeface="DIN Condensed" panose="00000500000000000000" pitchFamily="2" charset="0"/>
              </a:rPr>
              <a:t>El mercado de energía y la autarquía energética</a:t>
            </a:r>
            <a:endParaRPr lang="es-BO" sz="28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endParaRPr lang="es-BO" sz="2600" dirty="0">
              <a:solidFill>
                <a:srgbClr val="FF6600"/>
              </a:solidFill>
              <a:latin typeface="DIN Condensed" panose="00000500000000000000" pitchFamily="2" charset="0"/>
            </a:endParaRPr>
          </a:p>
          <a:p>
            <a:r>
              <a:rPr lang="es-ES" sz="2800" dirty="0" smtClean="0"/>
              <a:t>El mercado regional de energía se explica por la pérdida de autarquía de las matrices nacionales:</a:t>
            </a:r>
            <a:endParaRPr lang="es-ES_tradnl" sz="2800" dirty="0"/>
          </a:p>
          <a:p>
            <a:pPr marL="457200" indent="-457200">
              <a:buFont typeface="Arial" charset="0"/>
              <a:buChar char="•"/>
            </a:pPr>
            <a:endParaRPr lang="es-ES_tradnl" sz="2800" dirty="0"/>
          </a:p>
          <a:p>
            <a:pPr marL="457200" indent="-457200">
              <a:buFont typeface="Arial" charset="0"/>
              <a:buChar char="•"/>
            </a:pPr>
            <a:r>
              <a:rPr lang="es-ES_tradnl" sz="2800" dirty="0" smtClean="0"/>
              <a:t>La </a:t>
            </a:r>
            <a:r>
              <a:rPr lang="es-ES_tradnl" sz="2800" dirty="0" err="1" smtClean="0"/>
              <a:t>autarqu</a:t>
            </a:r>
            <a:r>
              <a:rPr lang="es-ES" sz="2800" dirty="0" err="1" smtClean="0"/>
              <a:t>ía</a:t>
            </a:r>
            <a:r>
              <a:rPr lang="es-ES" sz="2800" dirty="0" smtClean="0"/>
              <a:t> energética es la capacidad de un sistema de cubrir su oferta de energía con producción nacional.</a:t>
            </a:r>
            <a:endParaRPr lang="es-ES_tradnl" sz="28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711"/>
            <a:ext cx="12192000" cy="181789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9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013947" y="1999288"/>
            <a:ext cx="818726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Presentación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Situación de los derechos laborales</a:t>
            </a:r>
          </a:p>
          <a:p>
            <a:pPr algn="ctr"/>
            <a:r>
              <a:rPr lang="es-BO" sz="5000" dirty="0">
                <a:latin typeface="DIN Condensed" panose="00000500000000000000" pitchFamily="2" charset="0"/>
              </a:rPr>
              <a:t>en Bolivia</a:t>
            </a:r>
            <a:endParaRPr lang="es-BO" sz="3500" dirty="0">
              <a:latin typeface="DIN Condensed" panose="00000500000000000000" pitchFamily="2" charset="0"/>
            </a:endParaRPr>
          </a:p>
          <a:p>
            <a:pPr algn="ctr"/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Silvia </a:t>
            </a:r>
            <a:r>
              <a:rPr lang="es-BO" sz="3500" dirty="0" err="1">
                <a:solidFill>
                  <a:srgbClr val="FF6600"/>
                </a:solidFill>
                <a:latin typeface="DIN Condensed" panose="00000500000000000000" pitchFamily="2" charset="0"/>
              </a:rPr>
              <a:t>Escóbar</a:t>
            </a:r>
            <a:r>
              <a:rPr lang="es-BO" sz="3500" dirty="0">
                <a:solidFill>
                  <a:srgbClr val="FF6600"/>
                </a:solidFill>
                <a:latin typeface="DIN Condensed" panose="00000500000000000000" pitchFamily="2" charset="0"/>
              </a:rPr>
              <a:t> de Pabón</a:t>
            </a:r>
          </a:p>
          <a:p>
            <a:pPr algn="ctr"/>
            <a:r>
              <a:rPr lang="es-BO" sz="3500" dirty="0">
                <a:latin typeface="DIN Condensed" panose="00000500000000000000" pitchFamily="2" charset="0"/>
              </a:rPr>
              <a:t>Noviem</a:t>
            </a:r>
            <a:r>
              <a:rPr lang="es-BO" sz="3600" dirty="0">
                <a:latin typeface="DIN Condensed" panose="00000500000000000000" pitchFamily="2" charset="0"/>
              </a:rPr>
              <a:t>b</a:t>
            </a:r>
            <a:r>
              <a:rPr lang="es-BO" sz="3500" dirty="0">
                <a:latin typeface="DIN Condensed" panose="00000500000000000000" pitchFamily="2" charset="0"/>
              </a:rPr>
              <a:t>re de 2016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79" y="5552234"/>
            <a:ext cx="1297400" cy="8606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56279" y="5874467"/>
            <a:ext cx="1655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1600" dirty="0">
                <a:latin typeface="DINCond-Light" pitchFamily="50" charset="0"/>
              </a:rPr>
              <a:t>Proyecto apoyado por</a:t>
            </a:r>
          </a:p>
          <a:p>
            <a:r>
              <a:rPr lang="es-BO" sz="1600" dirty="0">
                <a:latin typeface="DINCond-Light" pitchFamily="50" charset="0"/>
              </a:rPr>
              <a:t>La Unión Europea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31" y="6128078"/>
            <a:ext cx="1355835" cy="5130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78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932" y="238309"/>
            <a:ext cx="2318120" cy="620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45" y="485909"/>
            <a:ext cx="86741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8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</TotalTime>
  <Words>2023</Words>
  <Application>Microsoft Office PowerPoint</Application>
  <PresentationFormat>Panorámica</PresentationFormat>
  <Paragraphs>402</Paragraphs>
  <Slides>41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DIN Condensed</vt:lpstr>
      <vt:lpstr>DINCond-Light</vt:lpstr>
      <vt:lpstr>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Milton Iniguez</dc:creator>
  <cp:lastModifiedBy>CEDLA</cp:lastModifiedBy>
  <cp:revision>88</cp:revision>
  <dcterms:created xsi:type="dcterms:W3CDTF">2016-11-29T17:18:44Z</dcterms:created>
  <dcterms:modified xsi:type="dcterms:W3CDTF">2017-04-27T21:45:39Z</dcterms:modified>
</cp:coreProperties>
</file>