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790" r:id="rId2"/>
    <p:sldId id="1529" r:id="rId3"/>
    <p:sldId id="1530" r:id="rId4"/>
    <p:sldId id="1514" r:id="rId5"/>
    <p:sldId id="1507" r:id="rId6"/>
    <p:sldId id="1513" r:id="rId7"/>
    <p:sldId id="1508" r:id="rId8"/>
    <p:sldId id="1520" r:id="rId9"/>
    <p:sldId id="1535" r:id="rId10"/>
    <p:sldId id="1516" r:id="rId11"/>
    <p:sldId id="1532" r:id="rId12"/>
    <p:sldId id="1533" r:id="rId13"/>
    <p:sldId id="1534" r:id="rId14"/>
    <p:sldId id="1528" r:id="rId15"/>
  </p:sldIdLst>
  <p:sldSz cx="9144000" cy="6858000" type="screen4x3"/>
  <p:notesSz cx="68580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34D"/>
    <a:srgbClr val="66FF33"/>
    <a:srgbClr val="FADC00"/>
    <a:srgbClr val="FFFF99"/>
    <a:srgbClr val="BEFFC8"/>
    <a:srgbClr val="99FF66"/>
    <a:srgbClr val="000000"/>
    <a:srgbClr val="FF9999"/>
    <a:srgbClr val="FF7D14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5551" autoAdjust="0"/>
  </p:normalViewPr>
  <p:slideViewPr>
    <p:cSldViewPr>
      <p:cViewPr>
        <p:scale>
          <a:sx n="50" d="100"/>
          <a:sy n="50" d="100"/>
        </p:scale>
        <p:origin x="-1066" y="0"/>
      </p:cViewPr>
      <p:guideLst>
        <p:guide orient="horz" pos="2432"/>
        <p:guide pos="111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0"/>
    </p:cViewPr>
  </p:sorterViewPr>
  <p:notesViewPr>
    <p:cSldViewPr>
      <p:cViewPr varScale="1">
        <p:scale>
          <a:sx n="53" d="100"/>
          <a:sy n="53" d="100"/>
        </p:scale>
        <p:origin x="-1926" y="-90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co%20extra&#237;ble\Documentos%20Resp\disco%20d\Propio%20Global\Datos\PIB\Comportamiento%20PI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co%20extra&#237;ble\Documentos%20Resp\disco%20d\Propio%20Global\Datos\PIB\Comportamiento%20PI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co%20extra&#237;ble\Documentos%20Resp\disco%20d\Propio%20Global\Datos\Cuadros%20Estudio%20CEPAL_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Hoja4!$Z$54</c:f>
              <c:strCache>
                <c:ptCount val="1"/>
                <c:pt idx="0">
                  <c:v>IFAP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Hoja4!$AA$53:$AD$53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Hoja4!$AA$54:$AD$54</c:f>
              <c:numCache>
                <c:formatCode>0.0%</c:formatCode>
                <c:ptCount val="4"/>
                <c:pt idx="0">
                  <c:v>0.13136637559056272</c:v>
                </c:pt>
                <c:pt idx="1">
                  <c:v>0.2635735788593131</c:v>
                </c:pt>
                <c:pt idx="2">
                  <c:v>0.43189200783319537</c:v>
                </c:pt>
                <c:pt idx="3">
                  <c:v>0.52278978428937062</c:v>
                </c:pt>
              </c:numCache>
            </c:numRef>
          </c:val>
        </c:ser>
        <c:ser>
          <c:idx val="1"/>
          <c:order val="1"/>
          <c:tx>
            <c:strRef>
              <c:f>Hoja4!$Z$55</c:f>
              <c:strCache>
                <c:ptCount val="1"/>
                <c:pt idx="0">
                  <c:v>Extractivo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Hoja4!$AA$53:$AD$53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Hoja4!$AA$55:$AD$55</c:f>
              <c:numCache>
                <c:formatCode>0.0%</c:formatCode>
                <c:ptCount val="4"/>
                <c:pt idx="0">
                  <c:v>0.23651578978161977</c:v>
                </c:pt>
                <c:pt idx="1">
                  <c:v>0.29532434869866753</c:v>
                </c:pt>
                <c:pt idx="2">
                  <c:v>0.11953985784717217</c:v>
                </c:pt>
                <c:pt idx="3">
                  <c:v>-3.5583817332067516E-2</c:v>
                </c:pt>
              </c:numCache>
            </c:numRef>
          </c:val>
        </c:ser>
        <c:ser>
          <c:idx val="2"/>
          <c:order val="2"/>
          <c:tx>
            <c:strRef>
              <c:f>Hoja4!$Z$56</c:f>
              <c:strCache>
                <c:ptCount val="1"/>
                <c:pt idx="0">
                  <c:v>IntEmp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Hoja4!$AA$53:$AD$53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Hoja4!$AA$56:$AD$56</c:f>
              <c:numCache>
                <c:formatCode>0.0%</c:formatCode>
                <c:ptCount val="4"/>
                <c:pt idx="0">
                  <c:v>0.44420736612693251</c:v>
                </c:pt>
                <c:pt idx="1">
                  <c:v>0.33418195609057699</c:v>
                </c:pt>
                <c:pt idx="2">
                  <c:v>0.14819885289683427</c:v>
                </c:pt>
                <c:pt idx="3">
                  <c:v>0.34678009550546945</c:v>
                </c:pt>
              </c:numCache>
            </c:numRef>
          </c:val>
        </c:ser>
        <c:ser>
          <c:idx val="3"/>
          <c:order val="3"/>
          <c:tx>
            <c:strRef>
              <c:f>Hoja4!$Z$57</c:f>
              <c:strCache>
                <c:ptCount val="1"/>
                <c:pt idx="0">
                  <c:v>Varios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Hoja4!$AA$53:$AD$53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Hoja4!$AA$57:$AD$57</c:f>
              <c:numCache>
                <c:formatCode>0.0%</c:formatCode>
                <c:ptCount val="4"/>
                <c:pt idx="0">
                  <c:v>0.18791046850088494</c:v>
                </c:pt>
                <c:pt idx="1">
                  <c:v>0.10691830176251022</c:v>
                </c:pt>
                <c:pt idx="2">
                  <c:v>0.30037083009724896</c:v>
                </c:pt>
                <c:pt idx="3">
                  <c:v>0.1660139375372274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808192"/>
        <c:axId val="270610944"/>
      </c:barChart>
      <c:catAx>
        <c:axId val="10880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270610944"/>
        <c:crosses val="autoZero"/>
        <c:auto val="1"/>
        <c:lblAlgn val="ctr"/>
        <c:lblOffset val="100"/>
        <c:noMultiLvlLbl val="0"/>
      </c:catAx>
      <c:valAx>
        <c:axId val="2706109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1088081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318460192476"/>
          <c:y val="5.7060367454068242E-2"/>
          <c:w val="0.65322594050743654"/>
          <c:h val="0.885879265091863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Hoja4!$T$54</c:f>
              <c:strCache>
                <c:ptCount val="1"/>
                <c:pt idx="0">
                  <c:v>IFAP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Hoja4!$U$53:$X$53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Hoja4!$U$54:$X$54</c:f>
              <c:numCache>
                <c:formatCode>0.0%</c:formatCode>
                <c:ptCount val="4"/>
                <c:pt idx="0">
                  <c:v>3.2944158896406213E-3</c:v>
                </c:pt>
                <c:pt idx="1">
                  <c:v>1.1653733852234482E-2</c:v>
                </c:pt>
                <c:pt idx="2">
                  <c:v>1.7822984942315129E-2</c:v>
                </c:pt>
                <c:pt idx="3">
                  <c:v>2.5343846613775707E-2</c:v>
                </c:pt>
              </c:numCache>
            </c:numRef>
          </c:val>
        </c:ser>
        <c:ser>
          <c:idx val="1"/>
          <c:order val="1"/>
          <c:tx>
            <c:strRef>
              <c:f>Hoja4!$T$55</c:f>
              <c:strCache>
                <c:ptCount val="1"/>
                <c:pt idx="0">
                  <c:v>Extractivo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Hoja4!$U$53:$X$53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Hoja4!$U$55:$X$55</c:f>
              <c:numCache>
                <c:formatCode>0.0%</c:formatCode>
                <c:ptCount val="4"/>
                <c:pt idx="0">
                  <c:v>5.9313608410419228E-3</c:v>
                </c:pt>
                <c:pt idx="1">
                  <c:v>1.3057573428692531E-2</c:v>
                </c:pt>
                <c:pt idx="2">
                  <c:v>4.9330782875692866E-3</c:v>
                </c:pt>
                <c:pt idx="3">
                  <c:v>-1.7250352541268443E-3</c:v>
                </c:pt>
              </c:numCache>
            </c:numRef>
          </c:val>
        </c:ser>
        <c:ser>
          <c:idx val="2"/>
          <c:order val="2"/>
          <c:tx>
            <c:strRef>
              <c:f>Hoja4!$T$56</c:f>
              <c:strCache>
                <c:ptCount val="1"/>
                <c:pt idx="0">
                  <c:v>IntEmp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Hoja4!$U$53:$X$53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Hoja4!$U$56:$X$56</c:f>
              <c:numCache>
                <c:formatCode>0.0%</c:formatCode>
                <c:ptCount val="4"/>
                <c:pt idx="0">
                  <c:v>1.1139865880330384E-2</c:v>
                </c:pt>
                <c:pt idx="1">
                  <c:v>1.4775637191531375E-2</c:v>
                </c:pt>
                <c:pt idx="2">
                  <c:v>6.1157555030950887E-3</c:v>
                </c:pt>
                <c:pt idx="3">
                  <c:v>1.6811234292092501E-2</c:v>
                </c:pt>
              </c:numCache>
            </c:numRef>
          </c:val>
        </c:ser>
        <c:ser>
          <c:idx val="3"/>
          <c:order val="3"/>
          <c:tx>
            <c:strRef>
              <c:f>Hoja4!$T$57</c:f>
              <c:strCache>
                <c:ptCount val="1"/>
                <c:pt idx="0">
                  <c:v>Varios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Hoja4!$U$53:$X$53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Hoja4!$U$57:$X$57</c:f>
              <c:numCache>
                <c:formatCode>0.0%</c:formatCode>
                <c:ptCount val="4"/>
                <c:pt idx="0">
                  <c:v>4.7124329226268264E-3</c:v>
                </c:pt>
                <c:pt idx="1">
                  <c:v>4.7273229663822233E-3</c:v>
                </c:pt>
                <c:pt idx="2">
                  <c:v>1.2395470823348938E-2</c:v>
                </c:pt>
                <c:pt idx="3">
                  <c:v>8.0480374619630417E-3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808704"/>
        <c:axId val="270612672"/>
      </c:barChart>
      <c:catAx>
        <c:axId val="10880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270612672"/>
        <c:crosses val="autoZero"/>
        <c:auto val="1"/>
        <c:lblAlgn val="ctr"/>
        <c:lblOffset val="100"/>
        <c:noMultiLvlLbl val="0"/>
      </c:catAx>
      <c:valAx>
        <c:axId val="27061267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1088087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itchFamily="34" charset="0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00883838383839"/>
          <c:y val="5.3176473643145337E-2"/>
          <c:w val="0.8567133838383838"/>
          <c:h val="0.7935097381440213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Hoja2!$B$105</c:f>
              <c:strCache>
                <c:ptCount val="1"/>
                <c:pt idx="0">
                  <c:v>Prom. AL-18</c:v>
                </c:pt>
              </c:strCache>
            </c:strRef>
          </c:tx>
          <c:spPr>
            <a:ln w="31750"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xVal>
            <c:numRef>
              <c:f>Hoja2!$C$104:$BE$104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xVal>
          <c:yVal>
            <c:numRef>
              <c:f>Hoja2!$C$105:$BE$105</c:f>
              <c:numCache>
                <c:formatCode>0.00</c:formatCode>
                <c:ptCount val="55"/>
                <c:pt idx="1">
                  <c:v>9.6550000000000011</c:v>
                </c:pt>
                <c:pt idx="2">
                  <c:v>9.6950000000000003</c:v>
                </c:pt>
                <c:pt idx="3">
                  <c:v>9.8550000000000004</c:v>
                </c:pt>
                <c:pt idx="4">
                  <c:v>10.102499999999999</c:v>
                </c:pt>
                <c:pt idx="5">
                  <c:v>10.39</c:v>
                </c:pt>
                <c:pt idx="6">
                  <c:v>10.657499999999999</c:v>
                </c:pt>
                <c:pt idx="7">
                  <c:v>10.84</c:v>
                </c:pt>
                <c:pt idx="8">
                  <c:v>11.235000000000001</c:v>
                </c:pt>
                <c:pt idx="9">
                  <c:v>11.540000000000001</c:v>
                </c:pt>
                <c:pt idx="10">
                  <c:v>11.6675</c:v>
                </c:pt>
                <c:pt idx="11">
                  <c:v>11.897500000000001</c:v>
                </c:pt>
                <c:pt idx="12">
                  <c:v>12.077500000000001</c:v>
                </c:pt>
                <c:pt idx="13">
                  <c:v>12.237500000000001</c:v>
                </c:pt>
                <c:pt idx="14">
                  <c:v>12.475000000000001</c:v>
                </c:pt>
                <c:pt idx="15">
                  <c:v>12.76</c:v>
                </c:pt>
                <c:pt idx="16">
                  <c:v>12.7075</c:v>
                </c:pt>
                <c:pt idx="17">
                  <c:v>12.627500000000001</c:v>
                </c:pt>
                <c:pt idx="18">
                  <c:v>12.8125</c:v>
                </c:pt>
                <c:pt idx="19">
                  <c:v>12.915000000000001</c:v>
                </c:pt>
                <c:pt idx="20">
                  <c:v>12.860000000000001</c:v>
                </c:pt>
                <c:pt idx="21">
                  <c:v>12.8025</c:v>
                </c:pt>
                <c:pt idx="22">
                  <c:v>12.655000000000001</c:v>
                </c:pt>
                <c:pt idx="23">
                  <c:v>12.557500000000001</c:v>
                </c:pt>
                <c:pt idx="24">
                  <c:v>12.780000000000001</c:v>
                </c:pt>
                <c:pt idx="25">
                  <c:v>12.91</c:v>
                </c:pt>
                <c:pt idx="26">
                  <c:v>12.705</c:v>
                </c:pt>
                <c:pt idx="27">
                  <c:v>12.375</c:v>
                </c:pt>
                <c:pt idx="28">
                  <c:v>11.989999999999998</c:v>
                </c:pt>
                <c:pt idx="29">
                  <c:v>11.737500000000001</c:v>
                </c:pt>
                <c:pt idx="30">
                  <c:v>11.824999999999999</c:v>
                </c:pt>
                <c:pt idx="31">
                  <c:v>11.942499999999999</c:v>
                </c:pt>
                <c:pt idx="32">
                  <c:v>12.1225</c:v>
                </c:pt>
                <c:pt idx="33">
                  <c:v>12.295</c:v>
                </c:pt>
                <c:pt idx="34">
                  <c:v>12.355</c:v>
                </c:pt>
                <c:pt idx="35">
                  <c:v>12.52</c:v>
                </c:pt>
                <c:pt idx="36">
                  <c:v>12.580000000000002</c:v>
                </c:pt>
                <c:pt idx="37">
                  <c:v>12.672499999999999</c:v>
                </c:pt>
                <c:pt idx="38">
                  <c:v>12.824999999999999</c:v>
                </c:pt>
                <c:pt idx="39">
                  <c:v>12.9</c:v>
                </c:pt>
                <c:pt idx="40">
                  <c:v>13.02</c:v>
                </c:pt>
                <c:pt idx="41">
                  <c:v>13.145</c:v>
                </c:pt>
                <c:pt idx="42">
                  <c:v>13.387499999999999</c:v>
                </c:pt>
                <c:pt idx="43">
                  <c:v>13.772500000000001</c:v>
                </c:pt>
                <c:pt idx="44">
                  <c:v>14.31</c:v>
                </c:pt>
                <c:pt idx="45">
                  <c:v>14.885</c:v>
                </c:pt>
                <c:pt idx="46">
                  <c:v>15.27</c:v>
                </c:pt>
                <c:pt idx="47">
                  <c:v>15.285</c:v>
                </c:pt>
                <c:pt idx="48">
                  <c:v>15.1425</c:v>
                </c:pt>
                <c:pt idx="49">
                  <c:v>15.0375</c:v>
                </c:pt>
                <c:pt idx="50">
                  <c:v>15.065000000000001</c:v>
                </c:pt>
                <c:pt idx="51">
                  <c:v>15.342500000000001</c:v>
                </c:pt>
                <c:pt idx="52">
                  <c:v>15.700000000000001</c:v>
                </c:pt>
                <c:pt idx="53">
                  <c:v>15.863333333333335</c:v>
                </c:pt>
                <c:pt idx="54">
                  <c:v>16.015000000000001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Hoja2!$B$106</c:f>
              <c:strCache>
                <c:ptCount val="1"/>
                <c:pt idx="0">
                  <c:v>Bolivia</c:v>
                </c:pt>
              </c:strCache>
            </c:strRef>
          </c:tx>
          <c:spPr>
            <a:ln w="3175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Hoja2!$C$104:$BE$104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xVal>
          <c:yVal>
            <c:numRef>
              <c:f>Hoja2!$C$106:$BE$106</c:f>
              <c:numCache>
                <c:formatCode>0.00</c:formatCode>
                <c:ptCount val="55"/>
                <c:pt idx="1">
                  <c:v>7.2350000000000003</c:v>
                </c:pt>
                <c:pt idx="2">
                  <c:v>7.8925000000000001</c:v>
                </c:pt>
                <c:pt idx="3">
                  <c:v>8.3350000000000009</c:v>
                </c:pt>
                <c:pt idx="4">
                  <c:v>8.7125000000000004</c:v>
                </c:pt>
                <c:pt idx="5">
                  <c:v>8.8674999999999997</c:v>
                </c:pt>
                <c:pt idx="6">
                  <c:v>8.9349999999999987</c:v>
                </c:pt>
                <c:pt idx="7">
                  <c:v>8.91</c:v>
                </c:pt>
                <c:pt idx="8">
                  <c:v>8.9174999999999986</c:v>
                </c:pt>
                <c:pt idx="9">
                  <c:v>8.7825000000000006</c:v>
                </c:pt>
                <c:pt idx="10">
                  <c:v>8.2774999999999999</c:v>
                </c:pt>
                <c:pt idx="11">
                  <c:v>8.0125000000000011</c:v>
                </c:pt>
                <c:pt idx="12">
                  <c:v>8.1275000000000013</c:v>
                </c:pt>
                <c:pt idx="13">
                  <c:v>8.7100000000000009</c:v>
                </c:pt>
                <c:pt idx="14">
                  <c:v>9.4649999999999999</c:v>
                </c:pt>
                <c:pt idx="15">
                  <c:v>9.9875000000000007</c:v>
                </c:pt>
                <c:pt idx="16">
                  <c:v>9.745000000000001</c:v>
                </c:pt>
                <c:pt idx="17">
                  <c:v>9.2000000000000011</c:v>
                </c:pt>
                <c:pt idx="18">
                  <c:v>8.557500000000001</c:v>
                </c:pt>
                <c:pt idx="19">
                  <c:v>7.8175000000000008</c:v>
                </c:pt>
                <c:pt idx="20">
                  <c:v>6.5375000000000005</c:v>
                </c:pt>
                <c:pt idx="21">
                  <c:v>5.0900000000000007</c:v>
                </c:pt>
                <c:pt idx="22">
                  <c:v>3.8075000000000001</c:v>
                </c:pt>
                <c:pt idx="23">
                  <c:v>2.6675000000000004</c:v>
                </c:pt>
                <c:pt idx="24">
                  <c:v>2.6974999999999998</c:v>
                </c:pt>
                <c:pt idx="25">
                  <c:v>3.6375000000000002</c:v>
                </c:pt>
                <c:pt idx="26">
                  <c:v>5.0575000000000001</c:v>
                </c:pt>
                <c:pt idx="27">
                  <c:v>6.557500000000001</c:v>
                </c:pt>
                <c:pt idx="28">
                  <c:v>7.5875000000000004</c:v>
                </c:pt>
                <c:pt idx="29">
                  <c:v>8.2424999999999997</c:v>
                </c:pt>
                <c:pt idx="30">
                  <c:v>8.9875000000000007</c:v>
                </c:pt>
                <c:pt idx="31">
                  <c:v>9.8874999999999993</c:v>
                </c:pt>
                <c:pt idx="32">
                  <c:v>10.915000000000001</c:v>
                </c:pt>
                <c:pt idx="33">
                  <c:v>11.7475</c:v>
                </c:pt>
                <c:pt idx="34">
                  <c:v>12.032500000000001</c:v>
                </c:pt>
                <c:pt idx="35">
                  <c:v>12.087499999999999</c:v>
                </c:pt>
                <c:pt idx="36">
                  <c:v>12.21</c:v>
                </c:pt>
                <c:pt idx="37">
                  <c:v>12.09</c:v>
                </c:pt>
                <c:pt idx="38">
                  <c:v>12.4825</c:v>
                </c:pt>
                <c:pt idx="39">
                  <c:v>12.462499999999999</c:v>
                </c:pt>
                <c:pt idx="40">
                  <c:v>12.5975</c:v>
                </c:pt>
                <c:pt idx="41">
                  <c:v>12.657500000000001</c:v>
                </c:pt>
                <c:pt idx="42">
                  <c:v>12.864999999999998</c:v>
                </c:pt>
                <c:pt idx="43">
                  <c:v>14.377500000000001</c:v>
                </c:pt>
                <c:pt idx="44">
                  <c:v>16.267499999999998</c:v>
                </c:pt>
                <c:pt idx="45">
                  <c:v>18.637499999999999</c:v>
                </c:pt>
                <c:pt idx="46">
                  <c:v>20.127499999999998</c:v>
                </c:pt>
                <c:pt idx="47">
                  <c:v>21.35</c:v>
                </c:pt>
                <c:pt idx="48">
                  <c:v>21.509999999999998</c:v>
                </c:pt>
                <c:pt idx="49">
                  <c:v>21.729999999999997</c:v>
                </c:pt>
                <c:pt idx="50">
                  <c:v>22.345000000000002</c:v>
                </c:pt>
                <c:pt idx="51">
                  <c:v>22.977500000000003</c:v>
                </c:pt>
                <c:pt idx="52">
                  <c:v>23.962499999999999</c:v>
                </c:pt>
                <c:pt idx="53">
                  <c:v>24.473333333333333</c:v>
                </c:pt>
                <c:pt idx="54">
                  <c:v>25.33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278208"/>
        <c:axId val="165278784"/>
      </c:scatterChart>
      <c:valAx>
        <c:axId val="165278208"/>
        <c:scaling>
          <c:orientation val="minMax"/>
          <c:max val="2015"/>
          <c:min val="196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0"/>
            </a:pPr>
            <a:endParaRPr lang="es-ES"/>
          </a:p>
        </c:txPr>
        <c:crossAx val="165278784"/>
        <c:crosses val="autoZero"/>
        <c:crossBetween val="midCat"/>
        <c:majorUnit val="5"/>
      </c:valAx>
      <c:valAx>
        <c:axId val="16527878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ES"/>
          </a:p>
        </c:txPr>
        <c:crossAx val="16527820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304111986001751"/>
          <c:y val="0.11072725284339457"/>
          <c:w val="0.43333156565656566"/>
          <c:h val="0.16743438320209975"/>
        </c:manualLayout>
      </c:layout>
      <c:overlay val="1"/>
      <c:txPr>
        <a:bodyPr/>
        <a:lstStyle/>
        <a:p>
          <a:pPr>
            <a:defRPr sz="1400" b="1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>
          <a:latin typeface="Calibri" pitchFamily="34" charset="0"/>
        </a:defRPr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302"/>
            <a:ext cx="2971800" cy="46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2302"/>
            <a:ext cx="2971800" cy="46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DB6363-108F-437E-B35A-9EC43AE301A4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86262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3379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151"/>
            <a:ext cx="5029200" cy="41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302"/>
            <a:ext cx="2971800" cy="46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2302"/>
            <a:ext cx="2971800" cy="46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941FF0-4662-439B-99F1-9F512AD3749F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94733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41FF0-4662-439B-99F1-9F512AD3749F}" type="slidenum">
              <a:rPr lang="es-BO" smtClean="0"/>
              <a:pPr>
                <a:defRPr/>
              </a:pPr>
              <a:t>8</a:t>
            </a:fld>
            <a:endParaRPr lang="es-B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 b="0">
                <a:solidFill>
                  <a:srgbClr val="FFF307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177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22A442-0F7E-46C4-8F1D-F4B14B0DF7F9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928662" y="160009"/>
            <a:ext cx="8215338" cy="1260000"/>
          </a:xfrm>
          <a:prstGeom prst="rect">
            <a:avLst/>
          </a:prstGeom>
          <a:gradFill rotWithShape="0">
            <a:gsLst>
              <a:gs pos="10000">
                <a:schemeClr val="tx1"/>
              </a:gs>
              <a:gs pos="40000">
                <a:srgbClr val="0033CC"/>
              </a:gs>
              <a:gs pos="78000">
                <a:srgbClr val="000066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12" name="11 Grupo"/>
          <p:cNvGrpSpPr/>
          <p:nvPr userDrawn="1"/>
        </p:nvGrpSpPr>
        <p:grpSpPr>
          <a:xfrm>
            <a:off x="2541" y="154975"/>
            <a:ext cx="1080000" cy="1260000"/>
            <a:chOff x="2654301" y="292135"/>
            <a:chExt cx="1080000" cy="1260000"/>
          </a:xfrm>
        </p:grpSpPr>
        <p:pic>
          <p:nvPicPr>
            <p:cNvPr id="13" name="Picture 2" descr="G:\INASET LOGOS\logotipo30.jpg"/>
            <p:cNvPicPr preferRelativeResize="0"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37"/>
            <a:stretch/>
          </p:blipFill>
          <p:spPr bwMode="auto">
            <a:xfrm>
              <a:off x="2654301" y="292135"/>
              <a:ext cx="108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13 CuadroTexto"/>
            <p:cNvSpPr txBox="1"/>
            <p:nvPr/>
          </p:nvSpPr>
          <p:spPr>
            <a:xfrm>
              <a:off x="3146908" y="464436"/>
              <a:ext cx="581521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1986</a:t>
              </a:r>
              <a:b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</a:b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≈</a:t>
              </a:r>
            </a:p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2016</a:t>
              </a:r>
              <a:endParaRPr lang="es-ES" sz="1600" dirty="0">
                <a:solidFill>
                  <a:srgbClr val="000000"/>
                </a:solidFill>
                <a:latin typeface="Freestyle Script" pitchFamily="66" charset="0"/>
              </a:endParaRPr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990600" y="142852"/>
            <a:ext cx="8153400" cy="1260000"/>
          </a:xfrm>
          <a:prstGeom prst="rect">
            <a:avLst/>
          </a:prstGeom>
          <a:gradFill rotWithShape="0">
            <a:gsLst>
              <a:gs pos="10000">
                <a:schemeClr val="tx1"/>
              </a:gs>
              <a:gs pos="40000">
                <a:srgbClr val="0033CC"/>
              </a:gs>
              <a:gs pos="78000">
                <a:srgbClr val="000066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142852"/>
            <a:ext cx="7772400" cy="1260000"/>
          </a:xfrm>
        </p:spPr>
        <p:txBody>
          <a:bodyPr/>
          <a:lstStyle>
            <a:lvl1pPr>
              <a:defRPr b="0" i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BC25D-8088-4FB5-BB24-83E8870087F6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  <p:grpSp>
        <p:nvGrpSpPr>
          <p:cNvPr id="10" name="9 Grupo"/>
          <p:cNvGrpSpPr/>
          <p:nvPr userDrawn="1"/>
        </p:nvGrpSpPr>
        <p:grpSpPr>
          <a:xfrm>
            <a:off x="2541" y="154975"/>
            <a:ext cx="1080000" cy="1260000"/>
            <a:chOff x="2654301" y="292135"/>
            <a:chExt cx="1080000" cy="1260000"/>
          </a:xfrm>
        </p:grpSpPr>
        <p:pic>
          <p:nvPicPr>
            <p:cNvPr id="11" name="Picture 2" descr="G:\INASET LOGOS\logotipo30.jpg"/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37"/>
            <a:stretch/>
          </p:blipFill>
          <p:spPr bwMode="auto">
            <a:xfrm>
              <a:off x="2654301" y="292135"/>
              <a:ext cx="108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CuadroTexto"/>
            <p:cNvSpPr txBox="1"/>
            <p:nvPr/>
          </p:nvSpPr>
          <p:spPr>
            <a:xfrm>
              <a:off x="3146908" y="464436"/>
              <a:ext cx="581521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1986</a:t>
              </a:r>
              <a:b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</a:b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≈</a:t>
              </a:r>
            </a:p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2016</a:t>
              </a:r>
              <a:endParaRPr lang="es-ES" sz="1600" dirty="0">
                <a:solidFill>
                  <a:srgbClr val="000000"/>
                </a:solidFill>
                <a:latin typeface="Freestyle Script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15150" y="228600"/>
            <a:ext cx="2000250" cy="5832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5848350" cy="5832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A46AF-D249-451A-ABAE-565CA4045364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990600" y="159786"/>
            <a:ext cx="8153400" cy="1260000"/>
          </a:xfrm>
          <a:prstGeom prst="rect">
            <a:avLst/>
          </a:prstGeom>
          <a:gradFill rotWithShape="0">
            <a:gsLst>
              <a:gs pos="10000">
                <a:schemeClr val="tx1"/>
              </a:gs>
              <a:gs pos="40000">
                <a:srgbClr val="0033CC"/>
              </a:gs>
              <a:gs pos="78000">
                <a:srgbClr val="000066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142852"/>
            <a:ext cx="7772400" cy="1260000"/>
          </a:xfrm>
        </p:spPr>
        <p:txBody>
          <a:bodyPr/>
          <a:lstStyle>
            <a:lvl1pPr>
              <a:defRPr b="0" i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1752600"/>
            <a:ext cx="7772400" cy="4308475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C2D7D-B248-4042-B64B-FAE998E8950A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  <p:grpSp>
        <p:nvGrpSpPr>
          <p:cNvPr id="13" name="12 Grupo"/>
          <p:cNvGrpSpPr/>
          <p:nvPr userDrawn="1"/>
        </p:nvGrpSpPr>
        <p:grpSpPr>
          <a:xfrm>
            <a:off x="2541" y="154975"/>
            <a:ext cx="1080000" cy="1260000"/>
            <a:chOff x="2654301" y="292135"/>
            <a:chExt cx="1080000" cy="1260000"/>
          </a:xfrm>
        </p:grpSpPr>
        <p:pic>
          <p:nvPicPr>
            <p:cNvPr id="14" name="Picture 2" descr="G:\INASET LOGOS\logotipo30.jpg"/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37"/>
            <a:stretch/>
          </p:blipFill>
          <p:spPr bwMode="auto">
            <a:xfrm>
              <a:off x="2654301" y="292135"/>
              <a:ext cx="108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14 CuadroTexto"/>
            <p:cNvSpPr txBox="1"/>
            <p:nvPr/>
          </p:nvSpPr>
          <p:spPr>
            <a:xfrm>
              <a:off x="3146908" y="464436"/>
              <a:ext cx="581521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1986</a:t>
              </a:r>
              <a:b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</a:b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≈</a:t>
              </a:r>
            </a:p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2016</a:t>
              </a:r>
              <a:endParaRPr lang="es-ES" sz="1600" dirty="0">
                <a:solidFill>
                  <a:srgbClr val="000000"/>
                </a:solidFill>
                <a:latin typeface="Freestyle Script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990600" y="142852"/>
            <a:ext cx="8153400" cy="1260000"/>
          </a:xfrm>
          <a:prstGeom prst="rect">
            <a:avLst/>
          </a:prstGeom>
          <a:gradFill rotWithShape="0">
            <a:gsLst>
              <a:gs pos="10000">
                <a:schemeClr val="tx1"/>
              </a:gs>
              <a:gs pos="40000">
                <a:srgbClr val="0033CC"/>
              </a:gs>
              <a:gs pos="78000">
                <a:srgbClr val="000066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142852"/>
            <a:ext cx="7772400" cy="1260000"/>
          </a:xfrm>
        </p:spPr>
        <p:txBody>
          <a:bodyPr/>
          <a:lstStyle>
            <a:lvl1pPr>
              <a:defRPr b="0" i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752600"/>
            <a:ext cx="3810000" cy="43084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876800" y="1752600"/>
            <a:ext cx="3810000" cy="4308475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2EE5B-150E-449A-9204-A3E9E8E9B67F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2541" y="154975"/>
            <a:ext cx="1080000" cy="1260000"/>
            <a:chOff x="2654301" y="292135"/>
            <a:chExt cx="1080000" cy="1260000"/>
          </a:xfrm>
        </p:grpSpPr>
        <p:pic>
          <p:nvPicPr>
            <p:cNvPr id="12" name="Picture 2" descr="G:\INASET LOGOS\logotipo30.jpg"/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37"/>
            <a:stretch/>
          </p:blipFill>
          <p:spPr bwMode="auto">
            <a:xfrm>
              <a:off x="2654301" y="292135"/>
              <a:ext cx="108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3146908" y="464436"/>
              <a:ext cx="581521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1986</a:t>
              </a:r>
              <a:b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</a:b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≈</a:t>
              </a:r>
            </a:p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2016</a:t>
              </a:r>
              <a:endParaRPr lang="es-ES" sz="1600" dirty="0">
                <a:solidFill>
                  <a:srgbClr val="000000"/>
                </a:solidFill>
                <a:latin typeface="Freestyle Script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AndTx" preserve="1">
  <p:cSld name="Título, gráfic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990600" y="142852"/>
            <a:ext cx="8153400" cy="1260000"/>
          </a:xfrm>
          <a:prstGeom prst="rect">
            <a:avLst/>
          </a:prstGeom>
          <a:gradFill rotWithShape="0">
            <a:gsLst>
              <a:gs pos="10000">
                <a:schemeClr val="tx1"/>
              </a:gs>
              <a:gs pos="40000">
                <a:srgbClr val="0033CC"/>
              </a:gs>
              <a:gs pos="78000">
                <a:srgbClr val="000066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142852"/>
            <a:ext cx="7772400" cy="1260000"/>
          </a:xfrm>
        </p:spPr>
        <p:txBody>
          <a:bodyPr/>
          <a:lstStyle>
            <a:lvl1pPr>
              <a:defRPr b="0" i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sz="half" idx="1"/>
          </p:nvPr>
        </p:nvSpPr>
        <p:spPr>
          <a:xfrm>
            <a:off x="914400" y="1752600"/>
            <a:ext cx="3810000" cy="4308475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76800" y="1752600"/>
            <a:ext cx="3810000" cy="43084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9CACF-E27B-4D5B-8584-5E0FEA07CB6E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2541" y="154975"/>
            <a:ext cx="1080000" cy="1260000"/>
            <a:chOff x="2654301" y="292135"/>
            <a:chExt cx="1080000" cy="1260000"/>
          </a:xfrm>
        </p:grpSpPr>
        <p:pic>
          <p:nvPicPr>
            <p:cNvPr id="12" name="Picture 2" descr="G:\INASET LOGOS\logotipo30.jpg"/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37"/>
            <a:stretch/>
          </p:blipFill>
          <p:spPr bwMode="auto">
            <a:xfrm>
              <a:off x="2654301" y="292135"/>
              <a:ext cx="108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3146908" y="464436"/>
              <a:ext cx="581521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1986</a:t>
              </a:r>
              <a:b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</a:b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≈</a:t>
              </a:r>
            </a:p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2016</a:t>
              </a:r>
              <a:endParaRPr lang="es-ES" sz="1600" dirty="0">
                <a:solidFill>
                  <a:srgbClr val="000000"/>
                </a:solidFill>
                <a:latin typeface="Freestyle Script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990600" y="160009"/>
            <a:ext cx="8153400" cy="1260000"/>
          </a:xfrm>
          <a:prstGeom prst="rect">
            <a:avLst/>
          </a:prstGeom>
          <a:gradFill rotWithShape="0">
            <a:gsLst>
              <a:gs pos="10000">
                <a:schemeClr val="tx1"/>
              </a:gs>
              <a:gs pos="40000">
                <a:srgbClr val="0033CC"/>
              </a:gs>
              <a:gs pos="78000">
                <a:srgbClr val="000066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160009"/>
            <a:ext cx="7772400" cy="1260000"/>
          </a:xfrm>
        </p:spPr>
        <p:txBody>
          <a:bodyPr/>
          <a:lstStyle>
            <a:lvl1pPr>
              <a:defRPr b="0" i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5613B-8E7F-476A-B7AD-659076DF35E7}" type="slidenum">
              <a:rPr lang="es-BO" smtClean="0"/>
              <a:pPr>
                <a:defRPr/>
              </a:pPr>
              <a:t>‹Nº›</a:t>
            </a:fld>
            <a:endParaRPr lang="es-BO"/>
          </a:p>
        </p:txBody>
      </p:sp>
      <p:grpSp>
        <p:nvGrpSpPr>
          <p:cNvPr id="9" name="8 Grupo"/>
          <p:cNvGrpSpPr/>
          <p:nvPr userDrawn="1"/>
        </p:nvGrpSpPr>
        <p:grpSpPr>
          <a:xfrm>
            <a:off x="2541" y="154975"/>
            <a:ext cx="1080000" cy="1260000"/>
            <a:chOff x="2654301" y="292135"/>
            <a:chExt cx="1080000" cy="1260000"/>
          </a:xfrm>
        </p:grpSpPr>
        <p:pic>
          <p:nvPicPr>
            <p:cNvPr id="10" name="Picture 2" descr="G:\INASET LOGOS\logotipo30.jpg"/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37"/>
            <a:stretch/>
          </p:blipFill>
          <p:spPr bwMode="auto">
            <a:xfrm>
              <a:off x="2654301" y="292135"/>
              <a:ext cx="108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10 CuadroTexto"/>
            <p:cNvSpPr txBox="1"/>
            <p:nvPr/>
          </p:nvSpPr>
          <p:spPr>
            <a:xfrm>
              <a:off x="3146908" y="464436"/>
              <a:ext cx="581521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1986</a:t>
              </a:r>
              <a:b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</a:b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≈</a:t>
              </a:r>
            </a:p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2016</a:t>
              </a:r>
              <a:endParaRPr lang="es-ES" sz="1600" dirty="0">
                <a:solidFill>
                  <a:srgbClr val="000000"/>
                </a:solidFill>
                <a:latin typeface="Freestyle Script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 bwMode="auto">
          <a:xfrm>
            <a:off x="1071538" y="277754"/>
            <a:ext cx="1080000" cy="1152000"/>
          </a:xfrm>
          <a:prstGeom prst="rect">
            <a:avLst/>
          </a:prstGeom>
          <a:gradFill>
            <a:gsLst>
              <a:gs pos="65000">
                <a:schemeClr val="tx1"/>
              </a:gs>
              <a:gs pos="3000">
                <a:schemeClr val="accent2">
                  <a:lumMod val="75000"/>
                  <a:alpha val="58000"/>
                </a:schemeClr>
              </a:gs>
            </a:gsLst>
            <a:lin ang="10800000" scaled="1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13 Rectángulo"/>
          <p:cNvSpPr/>
          <p:nvPr userDrawn="1"/>
        </p:nvSpPr>
        <p:spPr bwMode="auto">
          <a:xfrm flipH="1">
            <a:off x="-32" y="277754"/>
            <a:ext cx="1080000" cy="1152000"/>
          </a:xfrm>
          <a:prstGeom prst="rect">
            <a:avLst/>
          </a:prstGeom>
          <a:gradFill>
            <a:gsLst>
              <a:gs pos="65000">
                <a:schemeClr val="tx1"/>
              </a:gs>
              <a:gs pos="3000">
                <a:schemeClr val="accent2">
                  <a:lumMod val="75000"/>
                  <a:alpha val="58000"/>
                </a:schemeClr>
              </a:gs>
            </a:gsLst>
            <a:lin ang="10800000" scaled="1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10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11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068343-CD03-4022-8431-FC5F9B7BC6EC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7754"/>
            <a:ext cx="645696" cy="1152000"/>
          </a:xfrm>
          <a:prstGeom prst="rect">
            <a:avLst/>
          </a:prstGeom>
          <a:gradFill flip="none" rotWithShape="1">
            <a:gsLst>
              <a:gs pos="34000">
                <a:schemeClr val="accent2">
                  <a:lumMod val="75000"/>
                </a:schemeClr>
              </a:gs>
              <a:gs pos="100000">
                <a:schemeClr val="tx1"/>
              </a:gs>
              <a:gs pos="0">
                <a:schemeClr val="accent2">
                  <a:lumMod val="75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990600" y="160009"/>
            <a:ext cx="8153400" cy="1260000"/>
          </a:xfrm>
          <a:prstGeom prst="rect">
            <a:avLst/>
          </a:prstGeom>
          <a:gradFill rotWithShape="0">
            <a:gsLst>
              <a:gs pos="10000">
                <a:schemeClr val="tx1"/>
              </a:gs>
              <a:gs pos="40000">
                <a:srgbClr val="0033CC"/>
              </a:gs>
              <a:gs pos="78000">
                <a:srgbClr val="000066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Calibri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160009"/>
            <a:ext cx="7772400" cy="1260000"/>
          </a:xfrm>
        </p:spPr>
        <p:txBody>
          <a:bodyPr/>
          <a:lstStyle>
            <a:lvl1pPr>
              <a:defRPr b="0" i="1">
                <a:latin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79627-46A5-42F4-9F57-66A51F9ABEB1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  <p:grpSp>
        <p:nvGrpSpPr>
          <p:cNvPr id="13" name="12 Grupo"/>
          <p:cNvGrpSpPr/>
          <p:nvPr userDrawn="1"/>
        </p:nvGrpSpPr>
        <p:grpSpPr>
          <a:xfrm>
            <a:off x="2541" y="154975"/>
            <a:ext cx="1080000" cy="1260000"/>
            <a:chOff x="2654301" y="292135"/>
            <a:chExt cx="1080000" cy="1260000"/>
          </a:xfrm>
        </p:grpSpPr>
        <p:pic>
          <p:nvPicPr>
            <p:cNvPr id="14" name="Picture 2" descr="G:\INASET LOGOS\logotipo30.jpg"/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37"/>
            <a:stretch/>
          </p:blipFill>
          <p:spPr bwMode="auto">
            <a:xfrm>
              <a:off x="2654301" y="292135"/>
              <a:ext cx="108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14 CuadroTexto"/>
            <p:cNvSpPr txBox="1"/>
            <p:nvPr/>
          </p:nvSpPr>
          <p:spPr>
            <a:xfrm>
              <a:off x="3146908" y="464436"/>
              <a:ext cx="581521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1986</a:t>
              </a:r>
              <a:b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</a:b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≈</a:t>
              </a:r>
            </a:p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2016</a:t>
              </a:r>
              <a:endParaRPr lang="es-ES" sz="1600" dirty="0">
                <a:solidFill>
                  <a:srgbClr val="000000"/>
                </a:solidFill>
                <a:latin typeface="Freestyle Script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68DDF-F01A-4CAA-87F3-63C209771CC8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990600" y="160009"/>
            <a:ext cx="8153400" cy="1260000"/>
          </a:xfrm>
          <a:prstGeom prst="rect">
            <a:avLst/>
          </a:prstGeom>
          <a:gradFill rotWithShape="0">
            <a:gsLst>
              <a:gs pos="10000">
                <a:schemeClr val="tx1"/>
              </a:gs>
              <a:gs pos="40000">
                <a:srgbClr val="0033CC"/>
              </a:gs>
              <a:gs pos="78000">
                <a:srgbClr val="000066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10" name="9 Grupo"/>
          <p:cNvGrpSpPr/>
          <p:nvPr userDrawn="1"/>
        </p:nvGrpSpPr>
        <p:grpSpPr>
          <a:xfrm>
            <a:off x="2541" y="154975"/>
            <a:ext cx="1080000" cy="1260000"/>
            <a:chOff x="2654301" y="292135"/>
            <a:chExt cx="1080000" cy="1260000"/>
          </a:xfrm>
        </p:grpSpPr>
        <p:pic>
          <p:nvPicPr>
            <p:cNvPr id="11" name="Picture 2" descr="G:\INASET LOGOS\logotipo30.jpg"/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37"/>
            <a:stretch/>
          </p:blipFill>
          <p:spPr bwMode="auto">
            <a:xfrm>
              <a:off x="2654301" y="292135"/>
              <a:ext cx="108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CuadroTexto"/>
            <p:cNvSpPr txBox="1"/>
            <p:nvPr/>
          </p:nvSpPr>
          <p:spPr>
            <a:xfrm>
              <a:off x="3146908" y="464436"/>
              <a:ext cx="581521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1986</a:t>
              </a:r>
              <a:b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</a:b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≈</a:t>
              </a:r>
            </a:p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2016</a:t>
              </a:r>
              <a:endParaRPr lang="es-ES" sz="1600" dirty="0">
                <a:solidFill>
                  <a:srgbClr val="000000"/>
                </a:solidFill>
                <a:latin typeface="Freestyle Script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990600" y="160009"/>
            <a:ext cx="8153400" cy="1260000"/>
          </a:xfrm>
          <a:prstGeom prst="rect">
            <a:avLst/>
          </a:prstGeom>
          <a:gradFill rotWithShape="0">
            <a:gsLst>
              <a:gs pos="10000">
                <a:schemeClr val="tx1"/>
              </a:gs>
              <a:gs pos="40000">
                <a:srgbClr val="0033CC"/>
              </a:gs>
              <a:gs pos="78000">
                <a:srgbClr val="000066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160009"/>
            <a:ext cx="7772400" cy="1260000"/>
          </a:xfrm>
        </p:spPr>
        <p:txBody>
          <a:bodyPr/>
          <a:lstStyle>
            <a:lvl1pPr>
              <a:defRPr b="0" i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3810000" cy="4308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810000" cy="4308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E0628-50E1-4995-A396-EA64FEDA29E7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2541" y="154975"/>
            <a:ext cx="1080000" cy="1260000"/>
            <a:chOff x="2654301" y="292135"/>
            <a:chExt cx="1080000" cy="1260000"/>
          </a:xfrm>
        </p:grpSpPr>
        <p:pic>
          <p:nvPicPr>
            <p:cNvPr id="12" name="Picture 2" descr="G:\INASET LOGOS\logotipo30.jpg"/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37"/>
            <a:stretch/>
          </p:blipFill>
          <p:spPr bwMode="auto">
            <a:xfrm>
              <a:off x="2654301" y="292135"/>
              <a:ext cx="108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3146908" y="464436"/>
              <a:ext cx="581521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1986</a:t>
              </a:r>
              <a:b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</a:b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≈</a:t>
              </a:r>
            </a:p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2016</a:t>
              </a:r>
              <a:endParaRPr lang="es-ES" sz="1600" dirty="0">
                <a:solidFill>
                  <a:srgbClr val="000000"/>
                </a:solidFill>
                <a:latin typeface="Freestyle Script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990600" y="160009"/>
            <a:ext cx="8153400" cy="1260000"/>
          </a:xfrm>
          <a:prstGeom prst="rect">
            <a:avLst/>
          </a:prstGeom>
          <a:gradFill rotWithShape="0">
            <a:gsLst>
              <a:gs pos="10000">
                <a:schemeClr val="tx1"/>
              </a:gs>
              <a:gs pos="40000">
                <a:srgbClr val="0033CC"/>
              </a:gs>
              <a:gs pos="78000">
                <a:srgbClr val="000066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3328" y="160009"/>
            <a:ext cx="8229600" cy="1260000"/>
          </a:xfrm>
        </p:spPr>
        <p:txBody>
          <a:bodyPr/>
          <a:lstStyle>
            <a:lvl1pPr>
              <a:defRPr b="0" i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BEB86-322D-45BE-9AE3-973603FA5FBD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  <p:grpSp>
        <p:nvGrpSpPr>
          <p:cNvPr id="13" name="12 Grupo"/>
          <p:cNvGrpSpPr/>
          <p:nvPr userDrawn="1"/>
        </p:nvGrpSpPr>
        <p:grpSpPr>
          <a:xfrm>
            <a:off x="2541" y="154975"/>
            <a:ext cx="1080000" cy="1260000"/>
            <a:chOff x="2654301" y="292135"/>
            <a:chExt cx="1080000" cy="1260000"/>
          </a:xfrm>
        </p:grpSpPr>
        <p:pic>
          <p:nvPicPr>
            <p:cNvPr id="14" name="Picture 2" descr="G:\INASET LOGOS\logotipo30.jpg"/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37"/>
            <a:stretch/>
          </p:blipFill>
          <p:spPr bwMode="auto">
            <a:xfrm>
              <a:off x="2654301" y="292135"/>
              <a:ext cx="108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14 CuadroTexto"/>
            <p:cNvSpPr txBox="1"/>
            <p:nvPr/>
          </p:nvSpPr>
          <p:spPr>
            <a:xfrm>
              <a:off x="3146908" y="464436"/>
              <a:ext cx="581521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1986</a:t>
              </a:r>
              <a:b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</a:b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≈</a:t>
              </a:r>
            </a:p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2016</a:t>
              </a:r>
              <a:endParaRPr lang="es-ES" sz="1600" dirty="0">
                <a:solidFill>
                  <a:srgbClr val="000000"/>
                </a:solidFill>
                <a:latin typeface="Freestyle Script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990600" y="160009"/>
            <a:ext cx="8153400" cy="1260000"/>
          </a:xfrm>
          <a:prstGeom prst="rect">
            <a:avLst/>
          </a:prstGeom>
          <a:gradFill rotWithShape="0">
            <a:gsLst>
              <a:gs pos="10000">
                <a:schemeClr val="tx1"/>
              </a:gs>
              <a:gs pos="40000">
                <a:srgbClr val="0033CC"/>
              </a:gs>
              <a:gs pos="78000">
                <a:srgbClr val="000066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160009"/>
            <a:ext cx="7772400" cy="1260000"/>
          </a:xfrm>
        </p:spPr>
        <p:txBody>
          <a:bodyPr/>
          <a:lstStyle>
            <a:lvl1pPr>
              <a:defRPr b="0" i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6216A-AA5A-4BA6-9668-745DBB3C8EE9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  <p:grpSp>
        <p:nvGrpSpPr>
          <p:cNvPr id="12" name="11 Grupo"/>
          <p:cNvGrpSpPr/>
          <p:nvPr userDrawn="1"/>
        </p:nvGrpSpPr>
        <p:grpSpPr>
          <a:xfrm>
            <a:off x="2541" y="154975"/>
            <a:ext cx="1080000" cy="1260000"/>
            <a:chOff x="2654301" y="292135"/>
            <a:chExt cx="1080000" cy="1260000"/>
          </a:xfrm>
        </p:grpSpPr>
        <p:pic>
          <p:nvPicPr>
            <p:cNvPr id="13" name="Picture 2" descr="G:\INASET LOGOS\logotipo30.jpg"/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37"/>
            <a:stretch/>
          </p:blipFill>
          <p:spPr bwMode="auto">
            <a:xfrm>
              <a:off x="2654301" y="292135"/>
              <a:ext cx="108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13 CuadroTexto"/>
            <p:cNvSpPr txBox="1"/>
            <p:nvPr/>
          </p:nvSpPr>
          <p:spPr>
            <a:xfrm>
              <a:off x="3146908" y="464436"/>
              <a:ext cx="581521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1986</a:t>
              </a:r>
              <a:b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</a:b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≈</a:t>
              </a:r>
            </a:p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2016</a:t>
              </a:r>
              <a:endParaRPr lang="es-ES" sz="1600" dirty="0">
                <a:solidFill>
                  <a:srgbClr val="000000"/>
                </a:solidFill>
                <a:latin typeface="Freestyle Script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56A56-C1E8-49E0-9003-764E3ED9D5D6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990600" y="160009"/>
            <a:ext cx="8153400" cy="1260000"/>
          </a:xfrm>
          <a:prstGeom prst="rect">
            <a:avLst/>
          </a:prstGeom>
          <a:gradFill rotWithShape="0">
            <a:gsLst>
              <a:gs pos="10000">
                <a:schemeClr val="tx1"/>
              </a:gs>
              <a:gs pos="40000">
                <a:srgbClr val="0033CC"/>
              </a:gs>
              <a:gs pos="78000">
                <a:srgbClr val="000066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2541" y="154975"/>
            <a:ext cx="1080000" cy="1260000"/>
            <a:chOff x="2654301" y="292135"/>
            <a:chExt cx="1080000" cy="1260000"/>
          </a:xfrm>
        </p:grpSpPr>
        <p:pic>
          <p:nvPicPr>
            <p:cNvPr id="9" name="Picture 2" descr="G:\INASET LOGOS\logotipo30.jpg"/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37"/>
            <a:stretch/>
          </p:blipFill>
          <p:spPr bwMode="auto">
            <a:xfrm>
              <a:off x="2654301" y="292135"/>
              <a:ext cx="108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3146908" y="464436"/>
              <a:ext cx="581521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1986</a:t>
              </a:r>
              <a:b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</a:b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≈</a:t>
              </a:r>
            </a:p>
            <a:p>
              <a:pPr algn="ctr">
                <a:lnSpc>
                  <a:spcPct val="7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2016</a:t>
              </a:r>
              <a:endParaRPr lang="es-ES" sz="1600" dirty="0">
                <a:solidFill>
                  <a:srgbClr val="000000"/>
                </a:solidFill>
                <a:latin typeface="Freestyle Script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5C43A-092A-4866-B8B0-46F6A22428D3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99750-E9D0-4FF0-A8E8-3F1B7E7451C9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B60FF"/>
            </a:gs>
            <a:gs pos="100000">
              <a:srgbClr val="13194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D5613B-8E7F-476A-B7AD-659076DF35E7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0"/>
            <a:ext cx="77724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3795713" y="160009"/>
            <a:ext cx="5334000" cy="1260000"/>
          </a:xfrm>
          <a:prstGeom prst="rect">
            <a:avLst/>
          </a:prstGeom>
          <a:gradFill rotWithShape="0">
            <a:gsLst>
              <a:gs pos="0">
                <a:srgbClr val="0000B4"/>
              </a:gs>
              <a:gs pos="100000">
                <a:srgbClr val="00007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990600" y="160009"/>
            <a:ext cx="3581400" cy="1260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00B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60009"/>
            <a:ext cx="77724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grpSp>
        <p:nvGrpSpPr>
          <p:cNvPr id="10" name="9 Grupo"/>
          <p:cNvGrpSpPr>
            <a:grpSpLocks noChangeAspect="1"/>
          </p:cNvGrpSpPr>
          <p:nvPr userDrawn="1"/>
        </p:nvGrpSpPr>
        <p:grpSpPr>
          <a:xfrm>
            <a:off x="7226" y="160518"/>
            <a:ext cx="1108390" cy="1260000"/>
            <a:chOff x="-1088944" y="-529130"/>
            <a:chExt cx="2304000" cy="2619143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-1088944" y="-529130"/>
              <a:ext cx="2304000" cy="2619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12 CuadroTexto"/>
            <p:cNvSpPr txBox="1"/>
            <p:nvPr/>
          </p:nvSpPr>
          <p:spPr>
            <a:xfrm>
              <a:off x="6254" y="-263445"/>
              <a:ext cx="1208802" cy="1164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1986</a:t>
              </a:r>
              <a:b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</a:b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≈</a:t>
              </a:r>
            </a:p>
            <a:p>
              <a:pPr algn="ctr">
                <a:lnSpc>
                  <a:spcPct val="60000"/>
                </a:lnSpc>
              </a:pPr>
              <a:r>
                <a:rPr lang="es-ES" sz="1600" dirty="0" smtClean="0">
                  <a:solidFill>
                    <a:srgbClr val="000000"/>
                  </a:solidFill>
                  <a:latin typeface="Freestyle Script" pitchFamily="66" charset="0"/>
                </a:rPr>
                <a:t>2011</a:t>
              </a:r>
              <a:endParaRPr lang="es-ES" sz="1600" dirty="0">
                <a:solidFill>
                  <a:srgbClr val="000000"/>
                </a:solidFill>
                <a:latin typeface="Freestyle Script" pitchFamily="66" charset="0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81" r:id="rId15"/>
    <p:sldLayoutId id="2147483682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0" i="1">
          <a:solidFill>
            <a:srgbClr val="FFE1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E1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E1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E1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E1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FFE1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FFE1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FFE1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FFE1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CC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rgbClr val="AB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rgbClr val="AB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rgbClr val="AB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rgbClr val="AB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571500"/>
            <a:ext cx="8072494" cy="3962400"/>
          </a:xfrm>
          <a:gradFill rotWithShape="0">
            <a:gsLst>
              <a:gs pos="0">
                <a:srgbClr val="3333FF"/>
              </a:gs>
              <a:gs pos="100000">
                <a:srgbClr val="3333FF">
                  <a:gamma/>
                  <a:shade val="46275"/>
                  <a:invGamma/>
                </a:srgbClr>
              </a:gs>
            </a:gsLst>
            <a:path path="rect">
              <a:fillToRect l="100000" t="100000"/>
            </a:path>
          </a:gradFill>
        </p:spPr>
        <p:txBody>
          <a:bodyPr/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es-BO" sz="6000" b="0" dirty="0" smtClean="0">
                <a:solidFill>
                  <a:srgbClr val="FFFF66"/>
                </a:solidFill>
                <a:latin typeface="Calibri" pitchFamily="34" charset="0"/>
              </a:rPr>
              <a:t/>
            </a:r>
            <a:br>
              <a:rPr lang="es-BO" sz="6000" b="0" dirty="0" smtClean="0">
                <a:solidFill>
                  <a:srgbClr val="FFFF66"/>
                </a:solidFill>
                <a:latin typeface="Calibri" pitchFamily="34" charset="0"/>
              </a:rPr>
            </a:br>
            <a:r>
              <a:rPr lang="es-BO" sz="2000" dirty="0">
                <a:solidFill>
                  <a:srgbClr val="FFFF66"/>
                </a:solidFill>
              </a:rPr>
              <a:t>PRSPED </a:t>
            </a:r>
            <a:r>
              <a:rPr lang="es-BO" sz="2000" dirty="0" smtClean="0">
                <a:solidFill>
                  <a:srgbClr val="FFFF66"/>
                </a:solidFill>
              </a:rPr>
              <a:t>2012 </a:t>
            </a:r>
            <a:r>
              <a:rPr lang="es-BO" sz="2000" dirty="0">
                <a:solidFill>
                  <a:srgbClr val="FFFF66"/>
                </a:solidFill>
              </a:rPr>
              <a:t>– </a:t>
            </a:r>
            <a:r>
              <a:rPr lang="es-BO" sz="2000" dirty="0" smtClean="0">
                <a:solidFill>
                  <a:srgbClr val="FFFF66"/>
                </a:solidFill>
              </a:rPr>
              <a:t>MPCP-EA</a:t>
            </a:r>
            <a:br>
              <a:rPr lang="es-BO" sz="2000" dirty="0" smtClean="0">
                <a:solidFill>
                  <a:srgbClr val="FFFF66"/>
                </a:solidFill>
              </a:rPr>
            </a:br>
            <a:r>
              <a:rPr lang="es-BO" sz="2800" dirty="0" smtClean="0">
                <a:solidFill>
                  <a:srgbClr val="FFFF66"/>
                </a:solidFill>
              </a:rPr>
              <a:t>  </a:t>
            </a:r>
            <a:r>
              <a:rPr lang="pt-BR" sz="2400" dirty="0">
                <a:solidFill>
                  <a:srgbClr val="FFFF66"/>
                </a:solidFill>
              </a:rPr>
              <a:t/>
            </a:r>
            <a:br>
              <a:rPr lang="pt-BR" sz="2400" dirty="0">
                <a:solidFill>
                  <a:srgbClr val="FFFF66"/>
                </a:solidFill>
              </a:rPr>
            </a:br>
            <a:r>
              <a:rPr lang="es-BO" sz="5400" cap="small" dirty="0" smtClean="0"/>
              <a:t>IMPUESTOS: </a:t>
            </a:r>
            <a:br>
              <a:rPr lang="es-BO" sz="5400" cap="small" dirty="0" smtClean="0"/>
            </a:br>
            <a:r>
              <a:rPr lang="es-BO" sz="5400" cap="small" dirty="0" smtClean="0"/>
              <a:t>Efectos </a:t>
            </a:r>
            <a:r>
              <a:rPr lang="es-BO" sz="5400" cap="small" dirty="0"/>
              <a:t>Sobre los Hogares, </a:t>
            </a:r>
            <a:r>
              <a:rPr lang="es-BO" sz="5400" cap="small" dirty="0" smtClean="0"/>
              <a:t>El Consumo </a:t>
            </a:r>
            <a:r>
              <a:rPr lang="es-BO" sz="5400" cap="small" dirty="0"/>
              <a:t>y El Empleo</a:t>
            </a:r>
            <a:r>
              <a:rPr lang="es-ES_tradnl" sz="8800" b="0" dirty="0" smtClean="0">
                <a:solidFill>
                  <a:srgbClr val="FFFF66"/>
                </a:solidFill>
                <a:latin typeface="Calibri" pitchFamily="34" charset="0"/>
              </a:rPr>
              <a:t/>
            </a:r>
            <a:br>
              <a:rPr lang="es-ES_tradnl" sz="8800" b="0" dirty="0" smtClean="0">
                <a:solidFill>
                  <a:srgbClr val="FFFF66"/>
                </a:solidFill>
                <a:latin typeface="Calibri" pitchFamily="34" charset="0"/>
              </a:rPr>
            </a:br>
            <a:endParaRPr lang="es-BO" sz="7200" b="0" dirty="0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644100" name="Rectangle 4"/>
          <p:cNvSpPr>
            <a:spLocks noChangeArrowheads="1"/>
          </p:cNvSpPr>
          <p:nvPr/>
        </p:nvSpPr>
        <p:spPr bwMode="auto">
          <a:xfrm>
            <a:off x="2362200" y="4786313"/>
            <a:ext cx="44958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s-MX" sz="20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Enrique </a:t>
            </a:r>
            <a:r>
              <a:rPr lang="es-MX" sz="20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Velazco </a:t>
            </a:r>
            <a:r>
              <a:rPr lang="es-MX" sz="2000" dirty="0" err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Reckling</a:t>
            </a:r>
            <a:r>
              <a:rPr lang="es-MX" sz="20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, </a:t>
            </a:r>
            <a:r>
              <a:rPr lang="es-MX" sz="2000" dirty="0" err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Ph.D.</a:t>
            </a:r>
            <a:endParaRPr lang="es-MX" sz="2000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s-BO" sz="800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pt-BR" sz="20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La Paz, </a:t>
            </a:r>
            <a:r>
              <a:rPr lang="pt-BR" sz="2000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Mayo</a:t>
            </a:r>
            <a:r>
              <a:rPr lang="pt-BR" sz="20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BO" sz="20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 </a:t>
            </a:r>
            <a:r>
              <a:rPr lang="es-BO" sz="20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2012</a:t>
            </a:r>
            <a:endParaRPr lang="es-BO" sz="2000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s-BO" sz="800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s-MX" sz="18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evelazcoreckling@yahoo.com</a:t>
            </a:r>
          </a:p>
        </p:txBody>
      </p:sp>
      <p:pic>
        <p:nvPicPr>
          <p:cNvPr id="7" name="Picture 3" descr="G:\INASET LOGOS\logotipo especial3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9" r="10618" b="12111"/>
          <a:stretch/>
        </p:blipFill>
        <p:spPr bwMode="auto">
          <a:xfrm>
            <a:off x="7391992" y="4365352"/>
            <a:ext cx="1428480" cy="2232000"/>
          </a:xfrm>
          <a:prstGeom prst="rect">
            <a:avLst/>
          </a:prstGeom>
          <a:solidFill>
            <a:schemeClr val="tx1">
              <a:alpha val="0"/>
            </a:schemeClr>
          </a:solidFill>
          <a:effectLst>
            <a:glow rad="381000">
              <a:schemeClr val="tx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effectLst>
                  <a:reflection blurRad="38100" stA="30000" endPos="55000" dist="38100" dir="5400000" sy="-90000" algn="bl" rotWithShape="0"/>
                </a:effectLst>
              </a:rPr>
              <a:t>Flujos Relacionales:</a:t>
            </a:r>
            <a:br>
              <a:rPr lang="es-ES" dirty="0" smtClean="0">
                <a:solidFill>
                  <a:srgbClr val="FFFF00"/>
                </a:solidFill>
                <a:effectLst>
                  <a:reflection blurRad="38100" stA="30000" endPos="55000" dist="38100" dir="5400000" sy="-90000" algn="bl" rotWithShape="0"/>
                </a:effectLst>
              </a:rPr>
            </a:br>
            <a:r>
              <a:rPr lang="es-ES" dirty="0" smtClean="0">
                <a:solidFill>
                  <a:srgbClr val="FFFF00"/>
                </a:solidFill>
                <a:effectLst>
                  <a:reflection blurRad="38100" stA="30000" endPos="55000" dist="38100" dir="5400000" sy="-90000" algn="bl" rotWithShape="0"/>
                </a:effectLst>
              </a:rPr>
              <a:t>El Futuro Esperado</a:t>
            </a:r>
            <a:endParaRPr lang="es-ES" dirty="0">
              <a:solidFill>
                <a:srgbClr val="FFFF00"/>
              </a:solidFill>
              <a:effectLst>
                <a:reflection blurRad="38100" stA="30000" endPos="55000" dist="38100" dir="5400000" sy="-90000" algn="bl" rotWithShape="0"/>
              </a:effectLst>
            </a:endParaRPr>
          </a:p>
        </p:txBody>
      </p:sp>
      <p:grpSp>
        <p:nvGrpSpPr>
          <p:cNvPr id="121" name="120 Grupo"/>
          <p:cNvGrpSpPr/>
          <p:nvPr/>
        </p:nvGrpSpPr>
        <p:grpSpPr>
          <a:xfrm>
            <a:off x="513448" y="1598744"/>
            <a:ext cx="8077781" cy="4713122"/>
            <a:chOff x="513448" y="1598744"/>
            <a:chExt cx="8077781" cy="4713122"/>
          </a:xfrm>
        </p:grpSpPr>
        <p:sp>
          <p:nvSpPr>
            <p:cNvPr id="4" name="3 Rectángulo"/>
            <p:cNvSpPr/>
            <p:nvPr/>
          </p:nvSpPr>
          <p:spPr bwMode="auto">
            <a:xfrm>
              <a:off x="513448" y="3171660"/>
              <a:ext cx="900000" cy="5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ESTADO</a:t>
              </a:r>
            </a:p>
          </p:txBody>
        </p:sp>
        <p:sp>
          <p:nvSpPr>
            <p:cNvPr id="5" name="4 Rectángulo"/>
            <p:cNvSpPr/>
            <p:nvPr/>
          </p:nvSpPr>
          <p:spPr bwMode="auto">
            <a:xfrm>
              <a:off x="1966256" y="3172868"/>
              <a:ext cx="900000" cy="5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P. Monet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Dinero</a:t>
              </a:r>
              <a:endParaRPr kumimoji="0" lang="es-ES" sz="1600" b="1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" name="5 Rectángulo"/>
            <p:cNvSpPr/>
            <p:nvPr/>
          </p:nvSpPr>
          <p:spPr bwMode="auto">
            <a:xfrm>
              <a:off x="3407706" y="3172868"/>
              <a:ext cx="900000" cy="5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Consumo</a:t>
              </a:r>
              <a:r>
                <a:rPr lang="es-ES" sz="1600" b="1" dirty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/>
              </a:r>
              <a:br>
                <a:rPr lang="es-ES" sz="1600" b="1" dirty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</a:b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Gasto-AP</a:t>
              </a:r>
              <a:endParaRPr kumimoji="0" lang="es-ES" sz="1600" b="1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" name="6 Rectángulo"/>
            <p:cNvSpPr/>
            <p:nvPr/>
          </p:nvSpPr>
          <p:spPr bwMode="auto">
            <a:xfrm>
              <a:off x="4842806" y="3172868"/>
              <a:ext cx="900000" cy="540000"/>
            </a:xfrm>
            <a:prstGeom prst="rect">
              <a:avLst/>
            </a:prstGeom>
            <a:solidFill>
              <a:srgbClr val="99FF99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Empresas</a:t>
              </a:r>
              <a:endParaRPr kumimoji="0" lang="es-ES" sz="1600" b="1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" name="7 Rectángulo"/>
            <p:cNvSpPr/>
            <p:nvPr/>
          </p:nvSpPr>
          <p:spPr bwMode="auto">
            <a:xfrm>
              <a:off x="6633506" y="3179218"/>
              <a:ext cx="900000" cy="540000"/>
            </a:xfrm>
            <a:prstGeom prst="rect">
              <a:avLst/>
            </a:prstGeom>
            <a:solidFill>
              <a:srgbClr val="99FF99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Empleo y</a:t>
              </a:r>
              <a:b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</a:br>
              <a:r>
                <a:rPr lang="es-ES" sz="1600" b="1" dirty="0" err="1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Remun</a:t>
              </a: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.</a:t>
              </a:r>
              <a:endParaRPr kumimoji="0" lang="es-ES" sz="1600" b="1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" name="8 Rectángulo"/>
            <p:cNvSpPr/>
            <p:nvPr/>
          </p:nvSpPr>
          <p:spPr bwMode="auto">
            <a:xfrm>
              <a:off x="6665256" y="5043843"/>
              <a:ext cx="900000" cy="540000"/>
            </a:xfrm>
            <a:prstGeom prst="rect">
              <a:avLst/>
            </a:prstGeom>
            <a:solidFill>
              <a:srgbClr val="BEFFC8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Ingreso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Hogares</a:t>
              </a:r>
            </a:p>
          </p:txBody>
        </p:sp>
        <p:sp>
          <p:nvSpPr>
            <p:cNvPr id="10" name="9 Rectángulo"/>
            <p:cNvSpPr/>
            <p:nvPr/>
          </p:nvSpPr>
          <p:spPr bwMode="auto">
            <a:xfrm>
              <a:off x="4842806" y="5043843"/>
              <a:ext cx="900000" cy="540000"/>
            </a:xfrm>
            <a:prstGeom prst="rect">
              <a:avLst/>
            </a:prstGeom>
            <a:solidFill>
              <a:srgbClr val="99FF66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IMPUESTOS</a:t>
              </a:r>
              <a:endParaRPr kumimoji="0" lang="es-ES" sz="1400" b="1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 bwMode="auto">
            <a:xfrm>
              <a:off x="5859261" y="4112402"/>
              <a:ext cx="900000" cy="540000"/>
            </a:xfrm>
            <a:prstGeom prst="rect">
              <a:avLst/>
            </a:prstGeom>
            <a:solidFill>
              <a:srgbClr val="99FF99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B/S</a:t>
              </a:r>
              <a:endParaRPr kumimoji="0" lang="es-ES" sz="16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" name="11 Rectángulo"/>
            <p:cNvSpPr/>
            <p:nvPr/>
          </p:nvSpPr>
          <p:spPr bwMode="auto">
            <a:xfrm>
              <a:off x="2718731" y="2429918"/>
              <a:ext cx="900000" cy="540000"/>
            </a:xfrm>
            <a:prstGeom prst="rect">
              <a:avLst/>
            </a:prstGeom>
            <a:solidFill>
              <a:srgbClr val="99FF99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B/S</a:t>
              </a:r>
              <a:endParaRPr kumimoji="0" lang="es-ES" sz="16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12 Rectángulo"/>
            <p:cNvSpPr/>
            <p:nvPr/>
          </p:nvSpPr>
          <p:spPr bwMode="auto">
            <a:xfrm>
              <a:off x="2615229" y="5771866"/>
              <a:ext cx="900000" cy="5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B/S </a:t>
              </a:r>
              <a:b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</a:b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Públicos</a:t>
              </a:r>
              <a:endParaRPr kumimoji="0" lang="es-ES" sz="16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4" name="13 Conector angular"/>
            <p:cNvCxnSpPr/>
            <p:nvPr/>
          </p:nvCxnSpPr>
          <p:spPr bwMode="auto">
            <a:xfrm rot="16200000" flipH="1">
              <a:off x="553801" y="3976761"/>
              <a:ext cx="2330207" cy="1800000"/>
            </a:xfrm>
            <a:prstGeom prst="bentConnector2">
              <a:avLst/>
            </a:prstGeom>
            <a:solidFill>
              <a:srgbClr val="FFF30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15" name="14 Conector angular"/>
            <p:cNvCxnSpPr>
              <a:endCxn id="9" idx="2"/>
            </p:cNvCxnSpPr>
            <p:nvPr/>
          </p:nvCxnSpPr>
          <p:spPr bwMode="auto">
            <a:xfrm flipV="1">
              <a:off x="3542531" y="5583842"/>
              <a:ext cx="3572725" cy="360000"/>
            </a:xfrm>
            <a:prstGeom prst="bentConnector2">
              <a:avLst/>
            </a:prstGeom>
            <a:solidFill>
              <a:srgbClr val="FFF30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16" name="15 Conector recto"/>
            <p:cNvCxnSpPr/>
            <p:nvPr/>
          </p:nvCxnSpPr>
          <p:spPr bwMode="auto">
            <a:xfrm>
              <a:off x="3515229" y="6104781"/>
              <a:ext cx="5076000" cy="0"/>
            </a:xfrm>
            <a:prstGeom prst="line">
              <a:avLst/>
            </a:prstGeom>
            <a:solidFill>
              <a:srgbClr val="FFF30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16 Conector recto"/>
            <p:cNvCxnSpPr/>
            <p:nvPr/>
          </p:nvCxnSpPr>
          <p:spPr bwMode="auto">
            <a:xfrm rot="16200000">
              <a:off x="6759861" y="4278314"/>
              <a:ext cx="3636000" cy="0"/>
            </a:xfrm>
            <a:prstGeom prst="line">
              <a:avLst/>
            </a:prstGeom>
            <a:solidFill>
              <a:srgbClr val="FFF30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17 Conector recto"/>
            <p:cNvCxnSpPr/>
            <p:nvPr/>
          </p:nvCxnSpPr>
          <p:spPr bwMode="auto">
            <a:xfrm>
              <a:off x="5347341" y="2468783"/>
              <a:ext cx="3240000" cy="0"/>
            </a:xfrm>
            <a:prstGeom prst="line">
              <a:avLst/>
            </a:prstGeom>
            <a:solidFill>
              <a:srgbClr val="FFF30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18 Conector recto de flecha"/>
            <p:cNvCxnSpPr/>
            <p:nvPr/>
          </p:nvCxnSpPr>
          <p:spPr bwMode="auto">
            <a:xfrm>
              <a:off x="5360041" y="2464516"/>
              <a:ext cx="0" cy="707144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20" name="19 Conector recto de flecha"/>
            <p:cNvCxnSpPr/>
            <p:nvPr/>
          </p:nvCxnSpPr>
          <p:spPr bwMode="auto">
            <a:xfrm rot="16200000">
              <a:off x="6202521" y="2988586"/>
              <a:ext cx="0" cy="900000"/>
            </a:xfrm>
            <a:prstGeom prst="straightConnector1">
              <a:avLst/>
            </a:prstGeom>
            <a:solidFill>
              <a:srgbClr val="FFF305"/>
            </a:solidFill>
            <a:ln w="57150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cxnSp>
          <p:nvCxnSpPr>
            <p:cNvPr id="21" name="20 Conector recto de flecha"/>
            <p:cNvCxnSpPr/>
            <p:nvPr/>
          </p:nvCxnSpPr>
          <p:spPr bwMode="auto">
            <a:xfrm>
              <a:off x="5289643" y="3716402"/>
              <a:ext cx="0" cy="1332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grpSp>
          <p:nvGrpSpPr>
            <p:cNvPr id="22" name="21 Grupo"/>
            <p:cNvGrpSpPr/>
            <p:nvPr/>
          </p:nvGrpSpPr>
          <p:grpSpPr>
            <a:xfrm>
              <a:off x="5456718" y="3726858"/>
              <a:ext cx="417330" cy="612000"/>
              <a:chOff x="5945765" y="3968872"/>
              <a:chExt cx="288000" cy="612000"/>
            </a:xfrm>
          </p:grpSpPr>
          <p:cxnSp>
            <p:nvCxnSpPr>
              <p:cNvPr id="59" name="58 Conector recto de flecha"/>
              <p:cNvCxnSpPr/>
              <p:nvPr/>
            </p:nvCxnSpPr>
            <p:spPr bwMode="auto">
              <a:xfrm rot="16200000">
                <a:off x="6089765" y="4424364"/>
                <a:ext cx="0" cy="288000"/>
              </a:xfrm>
              <a:prstGeom prst="straightConnector1">
                <a:avLst/>
              </a:prstGeom>
              <a:solidFill>
                <a:srgbClr val="FFF305"/>
              </a:solidFill>
              <a:ln w="57150" cap="flat" cmpd="sng" algn="ctr">
                <a:solidFill>
                  <a:srgbClr val="66FF33"/>
                </a:solidFill>
                <a:prstDash val="solid"/>
                <a:round/>
                <a:headEnd type="none" w="med" len="med"/>
                <a:tailEnd type="arrow" w="lg" len="med"/>
              </a:ln>
              <a:effectLst/>
            </p:spPr>
          </p:cxnSp>
          <p:cxnSp>
            <p:nvCxnSpPr>
              <p:cNvPr id="60" name="59 Conector recto de flecha"/>
              <p:cNvCxnSpPr/>
              <p:nvPr/>
            </p:nvCxnSpPr>
            <p:spPr bwMode="auto">
              <a:xfrm>
                <a:off x="5959430" y="3968872"/>
                <a:ext cx="0" cy="612000"/>
              </a:xfrm>
              <a:prstGeom prst="straightConnector1">
                <a:avLst/>
              </a:prstGeom>
              <a:solidFill>
                <a:srgbClr val="FFF305"/>
              </a:solidFill>
              <a:ln w="57150" cap="flat" cmpd="sng" algn="ctr">
                <a:solidFill>
                  <a:srgbClr val="66FF33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</p:grpSp>
        <p:sp>
          <p:nvSpPr>
            <p:cNvPr id="23" name="22 Rectángulo"/>
            <p:cNvSpPr/>
            <p:nvPr/>
          </p:nvSpPr>
          <p:spPr bwMode="auto">
            <a:xfrm>
              <a:off x="7500838" y="4065516"/>
              <a:ext cx="900000" cy="5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Consumo</a:t>
              </a:r>
              <a:endParaRPr kumimoji="0" lang="es-ES" sz="1600" b="1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24" name="23 Conector recto de flecha"/>
            <p:cNvCxnSpPr/>
            <p:nvPr/>
          </p:nvCxnSpPr>
          <p:spPr bwMode="auto">
            <a:xfrm>
              <a:off x="7085829" y="3738170"/>
              <a:ext cx="0" cy="1332000"/>
            </a:xfrm>
            <a:prstGeom prst="straightConnector1">
              <a:avLst/>
            </a:prstGeom>
            <a:solidFill>
              <a:srgbClr val="FFF305"/>
            </a:solidFill>
            <a:ln w="57150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cxnSp>
          <p:nvCxnSpPr>
            <p:cNvPr id="25" name="24 Conector recto de flecha"/>
            <p:cNvCxnSpPr/>
            <p:nvPr/>
          </p:nvCxnSpPr>
          <p:spPr bwMode="auto">
            <a:xfrm rot="5400000" flipH="1">
              <a:off x="6191631" y="4993420"/>
              <a:ext cx="0" cy="900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25 Conector recto de flecha"/>
            <p:cNvCxnSpPr/>
            <p:nvPr/>
          </p:nvCxnSpPr>
          <p:spPr bwMode="auto">
            <a:xfrm rot="16200000">
              <a:off x="6451955" y="5021930"/>
              <a:ext cx="0" cy="432000"/>
            </a:xfrm>
            <a:prstGeom prst="straightConnector1">
              <a:avLst/>
            </a:prstGeom>
            <a:solidFill>
              <a:srgbClr val="FFF305"/>
            </a:solidFill>
            <a:ln w="57150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cxnSp>
          <p:nvCxnSpPr>
            <p:cNvPr id="27" name="26 Conector recto de flecha"/>
            <p:cNvCxnSpPr/>
            <p:nvPr/>
          </p:nvCxnSpPr>
          <p:spPr bwMode="auto">
            <a:xfrm>
              <a:off x="6247603" y="4641704"/>
              <a:ext cx="0" cy="612000"/>
            </a:xfrm>
            <a:prstGeom prst="straightConnector1">
              <a:avLst/>
            </a:prstGeom>
            <a:solidFill>
              <a:srgbClr val="FFF305"/>
            </a:solidFill>
            <a:ln w="57150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27 Conector recto de flecha"/>
            <p:cNvCxnSpPr/>
            <p:nvPr/>
          </p:nvCxnSpPr>
          <p:spPr bwMode="auto">
            <a:xfrm rot="10800000">
              <a:off x="7932875" y="4587243"/>
              <a:ext cx="0" cy="756000"/>
            </a:xfrm>
            <a:prstGeom prst="straightConnector1">
              <a:avLst/>
            </a:prstGeom>
            <a:solidFill>
              <a:srgbClr val="FFF305"/>
            </a:solidFill>
            <a:ln w="57150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cxnSp>
          <p:nvCxnSpPr>
            <p:cNvPr id="29" name="28 Conector recto de flecha"/>
            <p:cNvCxnSpPr/>
            <p:nvPr/>
          </p:nvCxnSpPr>
          <p:spPr bwMode="auto">
            <a:xfrm rot="16200000">
              <a:off x="7762047" y="5145372"/>
              <a:ext cx="0" cy="360000"/>
            </a:xfrm>
            <a:prstGeom prst="straightConnector1">
              <a:avLst/>
            </a:prstGeom>
            <a:solidFill>
              <a:srgbClr val="FFF305"/>
            </a:solidFill>
            <a:ln w="57150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29 Conector recto de flecha"/>
            <p:cNvCxnSpPr/>
            <p:nvPr/>
          </p:nvCxnSpPr>
          <p:spPr bwMode="auto">
            <a:xfrm rot="5400000">
              <a:off x="6725827" y="1566951"/>
              <a:ext cx="0" cy="2268000"/>
            </a:xfrm>
            <a:prstGeom prst="straightConnector1">
              <a:avLst/>
            </a:prstGeom>
            <a:solidFill>
              <a:srgbClr val="FFF305"/>
            </a:solidFill>
            <a:ln w="57150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30 Conector recto de flecha"/>
            <p:cNvCxnSpPr/>
            <p:nvPr/>
          </p:nvCxnSpPr>
          <p:spPr bwMode="auto">
            <a:xfrm rot="10800000">
              <a:off x="7838245" y="2678644"/>
              <a:ext cx="0" cy="1368000"/>
            </a:xfrm>
            <a:prstGeom prst="straightConnector1">
              <a:avLst/>
            </a:prstGeom>
            <a:solidFill>
              <a:srgbClr val="FFF305"/>
            </a:solidFill>
            <a:ln w="57150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31 Conector recto de flecha"/>
            <p:cNvCxnSpPr/>
            <p:nvPr/>
          </p:nvCxnSpPr>
          <p:spPr bwMode="auto">
            <a:xfrm>
              <a:off x="5617311" y="2710536"/>
              <a:ext cx="0" cy="468000"/>
            </a:xfrm>
            <a:prstGeom prst="straightConnector1">
              <a:avLst/>
            </a:prstGeom>
            <a:solidFill>
              <a:srgbClr val="FFF305"/>
            </a:solidFill>
            <a:ln w="57150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cxnSp>
          <p:nvCxnSpPr>
            <p:cNvPr id="33" name="32 Conector recto de flecha"/>
            <p:cNvCxnSpPr/>
            <p:nvPr/>
          </p:nvCxnSpPr>
          <p:spPr bwMode="auto">
            <a:xfrm rot="16200000">
              <a:off x="1683448" y="3186488"/>
              <a:ext cx="0" cy="540000"/>
            </a:xfrm>
            <a:prstGeom prst="straightConnector1">
              <a:avLst/>
            </a:prstGeom>
            <a:solidFill>
              <a:srgbClr val="FFF305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34" name="33 Conector recto de flecha"/>
            <p:cNvCxnSpPr/>
            <p:nvPr/>
          </p:nvCxnSpPr>
          <p:spPr bwMode="auto">
            <a:xfrm rot="5400000">
              <a:off x="4276812" y="2033918"/>
              <a:ext cx="0" cy="1332000"/>
            </a:xfrm>
            <a:prstGeom prst="straightConnector1">
              <a:avLst/>
            </a:prstGeom>
            <a:solidFill>
              <a:srgbClr val="FFF305"/>
            </a:solidFill>
            <a:ln w="38100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cxnSp>
          <p:nvCxnSpPr>
            <p:cNvPr id="35" name="34 Conector recto de flecha"/>
            <p:cNvCxnSpPr/>
            <p:nvPr/>
          </p:nvCxnSpPr>
          <p:spPr bwMode="auto">
            <a:xfrm rot="10800000">
              <a:off x="4923532" y="2703660"/>
              <a:ext cx="0" cy="468000"/>
            </a:xfrm>
            <a:prstGeom prst="straightConnector1">
              <a:avLst/>
            </a:prstGeom>
            <a:solidFill>
              <a:srgbClr val="FFF305"/>
            </a:solidFill>
            <a:ln w="38100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6" name="35 Grupo"/>
            <p:cNvGrpSpPr/>
            <p:nvPr/>
          </p:nvGrpSpPr>
          <p:grpSpPr>
            <a:xfrm rot="16200000">
              <a:off x="1589379" y="2066034"/>
              <a:ext cx="468000" cy="1719861"/>
              <a:chOff x="2269484" y="3105623"/>
              <a:chExt cx="1512000" cy="468000"/>
            </a:xfrm>
          </p:grpSpPr>
          <p:cxnSp>
            <p:nvCxnSpPr>
              <p:cNvPr id="57" name="56 Conector recto de flecha"/>
              <p:cNvCxnSpPr/>
              <p:nvPr/>
            </p:nvCxnSpPr>
            <p:spPr bwMode="auto">
              <a:xfrm rot="5400000">
                <a:off x="3025484" y="2352649"/>
                <a:ext cx="0" cy="1512000"/>
              </a:xfrm>
              <a:prstGeom prst="straightConnector1">
                <a:avLst/>
              </a:prstGeom>
              <a:solidFill>
                <a:srgbClr val="FFF305"/>
              </a:solidFill>
              <a:ln w="38100" cap="flat" cmpd="sng" algn="ctr">
                <a:solidFill>
                  <a:srgbClr val="66FF33"/>
                </a:solidFill>
                <a:prstDash val="solid"/>
                <a:round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58" name="57 Conector recto de flecha"/>
              <p:cNvCxnSpPr/>
              <p:nvPr/>
            </p:nvCxnSpPr>
            <p:spPr bwMode="auto">
              <a:xfrm rot="10800000">
                <a:off x="3778525" y="3105623"/>
                <a:ext cx="0" cy="468000"/>
              </a:xfrm>
              <a:prstGeom prst="straightConnector1">
                <a:avLst/>
              </a:prstGeom>
              <a:solidFill>
                <a:srgbClr val="FFF305"/>
              </a:solidFill>
              <a:ln w="38100" cap="flat" cmpd="sng" algn="ctr">
                <a:solidFill>
                  <a:srgbClr val="66FF33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grpSp>
          <p:nvGrpSpPr>
            <p:cNvPr id="37" name="36 Grupo"/>
            <p:cNvGrpSpPr/>
            <p:nvPr/>
          </p:nvGrpSpPr>
          <p:grpSpPr>
            <a:xfrm rot="5400000" flipV="1">
              <a:off x="2152941" y="2635754"/>
              <a:ext cx="1620000" cy="3769111"/>
              <a:chOff x="2269484" y="3106151"/>
              <a:chExt cx="1512000" cy="470383"/>
            </a:xfrm>
          </p:grpSpPr>
          <p:cxnSp>
            <p:nvCxnSpPr>
              <p:cNvPr id="55" name="54 Conector recto de flecha"/>
              <p:cNvCxnSpPr/>
              <p:nvPr/>
            </p:nvCxnSpPr>
            <p:spPr bwMode="auto">
              <a:xfrm rot="5400000">
                <a:off x="3025484" y="2350151"/>
                <a:ext cx="0" cy="1512000"/>
              </a:xfrm>
              <a:prstGeom prst="straightConnector1">
                <a:avLst/>
              </a:prstGeom>
              <a:solidFill>
                <a:srgbClr val="FFF305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56" name="55 Conector recto de flecha"/>
              <p:cNvCxnSpPr/>
              <p:nvPr/>
            </p:nvCxnSpPr>
            <p:spPr bwMode="auto">
              <a:xfrm rot="10800000">
                <a:off x="3778523" y="3108534"/>
                <a:ext cx="0" cy="468000"/>
              </a:xfrm>
              <a:prstGeom prst="straightConnector1">
                <a:avLst/>
              </a:prstGeom>
              <a:solidFill>
                <a:srgbClr val="FFF305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" name="37 Rectángulo"/>
            <p:cNvSpPr/>
            <p:nvPr/>
          </p:nvSpPr>
          <p:spPr bwMode="auto">
            <a:xfrm>
              <a:off x="4846080" y="1598748"/>
              <a:ext cx="900000" cy="54000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Import</a:t>
              </a:r>
              <a:r>
                <a:rPr lang="es-ES" sz="1600" b="1" dirty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.</a:t>
              </a:r>
              <a:endParaRPr kumimoji="0" lang="es-ES" sz="1600" b="1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39" name="38 Conector recto de flecha"/>
            <p:cNvCxnSpPr/>
            <p:nvPr/>
          </p:nvCxnSpPr>
          <p:spPr bwMode="auto">
            <a:xfrm rot="10800000">
              <a:off x="8088619" y="2539882"/>
              <a:ext cx="0" cy="1512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39 Conector recto de flecha"/>
            <p:cNvCxnSpPr/>
            <p:nvPr/>
          </p:nvCxnSpPr>
          <p:spPr bwMode="auto">
            <a:xfrm rot="5400000">
              <a:off x="6914472" y="702578"/>
              <a:ext cx="0" cy="2340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41" name="40 Conector recto de flecha"/>
            <p:cNvCxnSpPr/>
            <p:nvPr/>
          </p:nvCxnSpPr>
          <p:spPr bwMode="auto">
            <a:xfrm rot="10800000">
              <a:off x="8088615" y="1857206"/>
              <a:ext cx="0" cy="540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41 Conector recto de flecha"/>
            <p:cNvCxnSpPr/>
            <p:nvPr/>
          </p:nvCxnSpPr>
          <p:spPr bwMode="auto">
            <a:xfrm rot="16200000" flipH="1">
              <a:off x="4467698" y="1494574"/>
              <a:ext cx="0" cy="756000"/>
            </a:xfrm>
            <a:prstGeom prst="straightConnector1">
              <a:avLst/>
            </a:prstGeom>
            <a:solidFill>
              <a:srgbClr val="FFF30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43" name="42 Conector recto de flecha"/>
            <p:cNvCxnSpPr/>
            <p:nvPr/>
          </p:nvCxnSpPr>
          <p:spPr bwMode="auto">
            <a:xfrm rot="10800000">
              <a:off x="4093449" y="1865713"/>
              <a:ext cx="0" cy="756000"/>
            </a:xfrm>
            <a:prstGeom prst="straightConnector1">
              <a:avLst/>
            </a:prstGeom>
            <a:solidFill>
              <a:srgbClr val="FFF30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43 Conector recto de flecha"/>
            <p:cNvCxnSpPr/>
            <p:nvPr/>
          </p:nvCxnSpPr>
          <p:spPr bwMode="auto">
            <a:xfrm rot="10800000">
              <a:off x="4093445" y="2763218"/>
              <a:ext cx="0" cy="396000"/>
            </a:xfrm>
            <a:prstGeom prst="straightConnector1">
              <a:avLst/>
            </a:prstGeom>
            <a:solidFill>
              <a:srgbClr val="FFF30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44 Conector recto de flecha"/>
            <p:cNvCxnSpPr/>
            <p:nvPr/>
          </p:nvCxnSpPr>
          <p:spPr bwMode="auto">
            <a:xfrm>
              <a:off x="5133291" y="2159716"/>
              <a:ext cx="0" cy="1008000"/>
            </a:xfrm>
            <a:prstGeom prst="straightConnector1">
              <a:avLst/>
            </a:prstGeom>
            <a:solidFill>
              <a:srgbClr val="FFF30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46" name="45 CuadroTexto"/>
            <p:cNvSpPr txBox="1"/>
            <p:nvPr/>
          </p:nvSpPr>
          <p:spPr>
            <a:xfrm>
              <a:off x="2564546" y="4588039"/>
              <a:ext cx="2655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PIB = </a:t>
              </a:r>
              <a:r>
                <a:rPr lang="es-ES" sz="2400" b="1" dirty="0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REM</a:t>
              </a:r>
              <a:r>
                <a:rPr lang="es-ES" sz="2000" b="1" dirty="0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+ EBE + </a:t>
              </a:r>
              <a:r>
                <a:rPr lang="es-ES" sz="1600" b="1" dirty="0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IMP</a:t>
              </a:r>
              <a:endParaRPr lang="es-ES" sz="16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47" name="46 Rectángulo"/>
            <p:cNvSpPr/>
            <p:nvPr/>
          </p:nvSpPr>
          <p:spPr bwMode="auto">
            <a:xfrm>
              <a:off x="1966252" y="4021972"/>
              <a:ext cx="900000" cy="54000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Sistema</a:t>
              </a:r>
              <a:b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</a:b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Financiero</a:t>
              </a:r>
              <a:endParaRPr kumimoji="0" lang="es-ES" sz="16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48" name="47 Conector recto de flecha"/>
            <p:cNvCxnSpPr/>
            <p:nvPr/>
          </p:nvCxnSpPr>
          <p:spPr bwMode="auto">
            <a:xfrm>
              <a:off x="2405937" y="3701158"/>
              <a:ext cx="0" cy="324000"/>
            </a:xfrm>
            <a:prstGeom prst="straightConnector1">
              <a:avLst/>
            </a:prstGeom>
            <a:solidFill>
              <a:srgbClr val="FFF30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49" name="48 Forma libre"/>
            <p:cNvSpPr/>
            <p:nvPr/>
          </p:nvSpPr>
          <p:spPr bwMode="auto">
            <a:xfrm>
              <a:off x="2381495" y="4569292"/>
              <a:ext cx="4280562" cy="1260000"/>
            </a:xfrm>
            <a:custGeom>
              <a:avLst/>
              <a:gdLst>
                <a:gd name="connsiteX0" fmla="*/ 30277 w 4297477"/>
                <a:gd name="connsiteY0" fmla="*/ 0 h 1230191"/>
                <a:gd name="connsiteX1" fmla="*/ 117363 w 4297477"/>
                <a:gd name="connsiteY1" fmla="*/ 576943 h 1230191"/>
                <a:gd name="connsiteX2" fmla="*/ 977334 w 4297477"/>
                <a:gd name="connsiteY2" fmla="*/ 1034143 h 1230191"/>
                <a:gd name="connsiteX3" fmla="*/ 2544877 w 4297477"/>
                <a:gd name="connsiteY3" fmla="*/ 1230086 h 1230191"/>
                <a:gd name="connsiteX4" fmla="*/ 4297477 w 4297477"/>
                <a:gd name="connsiteY4" fmla="*/ 1012371 h 1230191"/>
                <a:gd name="connsiteX0" fmla="*/ 16525 w 4338681"/>
                <a:gd name="connsiteY0" fmla="*/ 0 h 1187311"/>
                <a:gd name="connsiteX1" fmla="*/ 158567 w 4338681"/>
                <a:gd name="connsiteY1" fmla="*/ 534063 h 1187311"/>
                <a:gd name="connsiteX2" fmla="*/ 1018538 w 4338681"/>
                <a:gd name="connsiteY2" fmla="*/ 991263 h 1187311"/>
                <a:gd name="connsiteX3" fmla="*/ 2586081 w 4338681"/>
                <a:gd name="connsiteY3" fmla="*/ 1187206 h 1187311"/>
                <a:gd name="connsiteX4" fmla="*/ 4338681 w 4338681"/>
                <a:gd name="connsiteY4" fmla="*/ 969491 h 1187311"/>
                <a:gd name="connsiteX0" fmla="*/ 0 w 4322156"/>
                <a:gd name="connsiteY0" fmla="*/ 0 h 1187311"/>
                <a:gd name="connsiteX1" fmla="*/ 142042 w 4322156"/>
                <a:gd name="connsiteY1" fmla="*/ 534063 h 1187311"/>
                <a:gd name="connsiteX2" fmla="*/ 1002013 w 4322156"/>
                <a:gd name="connsiteY2" fmla="*/ 991263 h 1187311"/>
                <a:gd name="connsiteX3" fmla="*/ 2569556 w 4322156"/>
                <a:gd name="connsiteY3" fmla="*/ 1187206 h 1187311"/>
                <a:gd name="connsiteX4" fmla="*/ 4322156 w 4322156"/>
                <a:gd name="connsiteY4" fmla="*/ 969491 h 1187311"/>
                <a:gd name="connsiteX0" fmla="*/ 0 w 4322156"/>
                <a:gd name="connsiteY0" fmla="*/ 0 h 1187303"/>
                <a:gd name="connsiteX1" fmla="*/ 229973 w 4322156"/>
                <a:gd name="connsiteY1" fmla="*/ 576942 h 1187303"/>
                <a:gd name="connsiteX2" fmla="*/ 1002013 w 4322156"/>
                <a:gd name="connsiteY2" fmla="*/ 991263 h 1187303"/>
                <a:gd name="connsiteX3" fmla="*/ 2569556 w 4322156"/>
                <a:gd name="connsiteY3" fmla="*/ 1187206 h 1187303"/>
                <a:gd name="connsiteX4" fmla="*/ 4322156 w 4322156"/>
                <a:gd name="connsiteY4" fmla="*/ 969491 h 118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2156" h="1187303">
                  <a:moveTo>
                    <a:pt x="0" y="0"/>
                  </a:moveTo>
                  <a:cubicBezTo>
                    <a:pt x="41561" y="191573"/>
                    <a:pt x="62971" y="411732"/>
                    <a:pt x="229973" y="576942"/>
                  </a:cubicBezTo>
                  <a:cubicBezTo>
                    <a:pt x="396975" y="742152"/>
                    <a:pt x="612083" y="889552"/>
                    <a:pt x="1002013" y="991263"/>
                  </a:cubicBezTo>
                  <a:cubicBezTo>
                    <a:pt x="1391943" y="1092974"/>
                    <a:pt x="2016199" y="1190835"/>
                    <a:pt x="2569556" y="1187206"/>
                  </a:cubicBezTo>
                  <a:cubicBezTo>
                    <a:pt x="3122913" y="1183577"/>
                    <a:pt x="3722534" y="1076534"/>
                    <a:pt x="4322156" y="969491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arrow" w="lg" len="lg"/>
              <a:tailEnd type="arrow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49 Forma libre"/>
            <p:cNvSpPr/>
            <p:nvPr/>
          </p:nvSpPr>
          <p:spPr bwMode="auto">
            <a:xfrm>
              <a:off x="2852057" y="3712029"/>
              <a:ext cx="2253343" cy="620485"/>
            </a:xfrm>
            <a:custGeom>
              <a:avLst/>
              <a:gdLst>
                <a:gd name="connsiteX0" fmla="*/ 0 w 2253343"/>
                <a:gd name="connsiteY0" fmla="*/ 620485 h 620485"/>
                <a:gd name="connsiteX1" fmla="*/ 968829 w 2253343"/>
                <a:gd name="connsiteY1" fmla="*/ 566057 h 620485"/>
                <a:gd name="connsiteX2" fmla="*/ 1861457 w 2253343"/>
                <a:gd name="connsiteY2" fmla="*/ 359228 h 620485"/>
                <a:gd name="connsiteX3" fmla="*/ 2253343 w 2253343"/>
                <a:gd name="connsiteY3" fmla="*/ 0 h 620485"/>
                <a:gd name="connsiteX0" fmla="*/ 0 w 2253343"/>
                <a:gd name="connsiteY0" fmla="*/ 620485 h 620485"/>
                <a:gd name="connsiteX1" fmla="*/ 1108529 w 2253343"/>
                <a:gd name="connsiteY1" fmla="*/ 591457 h 620485"/>
                <a:gd name="connsiteX2" fmla="*/ 1861457 w 2253343"/>
                <a:gd name="connsiteY2" fmla="*/ 359228 h 620485"/>
                <a:gd name="connsiteX3" fmla="*/ 2253343 w 2253343"/>
                <a:gd name="connsiteY3" fmla="*/ 0 h 620485"/>
                <a:gd name="connsiteX0" fmla="*/ 0 w 2253343"/>
                <a:gd name="connsiteY0" fmla="*/ 620485 h 620485"/>
                <a:gd name="connsiteX1" fmla="*/ 1108529 w 2253343"/>
                <a:gd name="connsiteY1" fmla="*/ 591457 h 620485"/>
                <a:gd name="connsiteX2" fmla="*/ 1836057 w 2253343"/>
                <a:gd name="connsiteY2" fmla="*/ 410028 h 620485"/>
                <a:gd name="connsiteX3" fmla="*/ 2253343 w 2253343"/>
                <a:gd name="connsiteY3" fmla="*/ 0 h 62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3343" h="620485">
                  <a:moveTo>
                    <a:pt x="0" y="620485"/>
                  </a:moveTo>
                  <a:cubicBezTo>
                    <a:pt x="369510" y="610809"/>
                    <a:pt x="802520" y="626533"/>
                    <a:pt x="1108529" y="591457"/>
                  </a:cubicBezTo>
                  <a:cubicBezTo>
                    <a:pt x="1414539" y="556381"/>
                    <a:pt x="1621971" y="504371"/>
                    <a:pt x="1836057" y="410028"/>
                  </a:cubicBezTo>
                  <a:cubicBezTo>
                    <a:pt x="2050143" y="315685"/>
                    <a:pt x="2164443" y="132442"/>
                    <a:pt x="2253343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arrow" w="lg" len="lg"/>
              <a:tailEnd type="arrow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1" name="50 Conector recto de flecha"/>
            <p:cNvCxnSpPr/>
            <p:nvPr/>
          </p:nvCxnSpPr>
          <p:spPr bwMode="auto">
            <a:xfrm rot="16200000">
              <a:off x="3142168" y="3186484"/>
              <a:ext cx="0" cy="540000"/>
            </a:xfrm>
            <a:prstGeom prst="straightConnector1">
              <a:avLst/>
            </a:prstGeom>
            <a:solidFill>
              <a:srgbClr val="FFF305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52" name="51 Conector recto de flecha"/>
            <p:cNvCxnSpPr/>
            <p:nvPr/>
          </p:nvCxnSpPr>
          <p:spPr bwMode="auto">
            <a:xfrm rot="16200000">
              <a:off x="4590002" y="3186480"/>
              <a:ext cx="0" cy="540000"/>
            </a:xfrm>
            <a:prstGeom prst="straightConnector1">
              <a:avLst/>
            </a:prstGeom>
            <a:solidFill>
              <a:srgbClr val="FFF305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53" name="52 Rectángulo"/>
            <p:cNvSpPr/>
            <p:nvPr/>
          </p:nvSpPr>
          <p:spPr bwMode="auto">
            <a:xfrm>
              <a:off x="2718731" y="1598744"/>
              <a:ext cx="900000" cy="54000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Export</a:t>
              </a:r>
              <a:r>
                <a:rPr lang="es-ES" sz="1600" b="1" dirty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.</a:t>
              </a:r>
              <a:endParaRPr kumimoji="0" lang="es-ES" sz="1600" b="1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54" name="53 Conector recto de flecha"/>
            <p:cNvCxnSpPr/>
            <p:nvPr/>
          </p:nvCxnSpPr>
          <p:spPr bwMode="auto">
            <a:xfrm rot="10800000">
              <a:off x="3154172" y="2087716"/>
              <a:ext cx="0" cy="360000"/>
            </a:xfrm>
            <a:prstGeom prst="straightConnector1">
              <a:avLst/>
            </a:prstGeom>
            <a:solidFill>
              <a:srgbClr val="FFF305"/>
            </a:solidFill>
            <a:ln w="4762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8275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Box 298"/>
          <p:cNvSpPr txBox="1">
            <a:spLocks noChangeArrowheads="1"/>
          </p:cNvSpPr>
          <p:nvPr/>
        </p:nvSpPr>
        <p:spPr bwMode="auto">
          <a:xfrm>
            <a:off x="3851920" y="3984352"/>
            <a:ext cx="1980000" cy="468000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BO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sym typeface="Symbol" pitchFamily="18" charset="2"/>
              </a:rPr>
              <a:t></a:t>
            </a:r>
            <a:r>
              <a:rPr lang="es-BO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y</a:t>
            </a:r>
            <a:r>
              <a:rPr lang="es-BO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= </a:t>
            </a:r>
            <a:r>
              <a:rPr lang="es-BO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sym typeface="Symbol" pitchFamily="18" charset="2"/>
              </a:rPr>
              <a:t></a:t>
            </a:r>
            <a:r>
              <a:rPr lang="es-BO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sym typeface="Symbol" pitchFamily="18" charset="2"/>
              </a:rPr>
              <a:t>A</a:t>
            </a:r>
            <a:r>
              <a:rPr lang="es-BO" sz="1800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sym typeface="Symbol" pitchFamily="18" charset="2"/>
              </a:rPr>
              <a:t>L</a:t>
            </a:r>
            <a:r>
              <a:rPr lang="es-BO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sym typeface="Symbol" pitchFamily="18" charset="2"/>
              </a:rPr>
              <a:t> + </a:t>
            </a:r>
            <a:r>
              <a:rPr lang="es-BO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sym typeface="Symbol" pitchFamily="18" charset="2"/>
              </a:rPr>
              <a:t></a:t>
            </a:r>
            <a:r>
              <a:rPr lang="es-BO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sym typeface="Symbol" pitchFamily="18" charset="2"/>
              </a:rPr>
              <a:t>k</a:t>
            </a:r>
            <a:r>
              <a:rPr lang="es-BO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es-E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31840" y="1347197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 smtClean="0">
                <a:latin typeface="Cambria Math" pitchFamily="18" charset="0"/>
                <a:ea typeface="Cambria Math" pitchFamily="18" charset="0"/>
              </a:rPr>
              <a:t>      ∆</a:t>
            </a:r>
            <a:r>
              <a:rPr lang="es-ES" sz="3200" i="1" dirty="0" err="1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s-ES" sz="3200" i="1" baseline="-25000" dirty="0" err="1" smtClean="0">
                <a:latin typeface="Cambria Math" pitchFamily="18" charset="0"/>
                <a:ea typeface="Cambria Math" pitchFamily="18" charset="0"/>
              </a:rPr>
              <a:t>t</a:t>
            </a:r>
            <a:r>
              <a:rPr lang="es-ES" sz="3200" i="1" dirty="0" smtClean="0">
                <a:latin typeface="Cambria Math" pitchFamily="18" charset="0"/>
                <a:ea typeface="Cambria Math" pitchFamily="18" charset="0"/>
              </a:rPr>
              <a:t>    +    ∆I   +  ∆SM = ∆PIB </a:t>
            </a:r>
            <a:endParaRPr lang="es-ES" sz="32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35696" y="457832"/>
            <a:ext cx="5760640" cy="584775"/>
          </a:xfrm>
          <a:prstGeom prst="rect">
            <a:avLst/>
          </a:prstGeom>
          <a:gradFill>
            <a:gsLst>
              <a:gs pos="66000">
                <a:schemeClr val="accent6">
                  <a:lumMod val="50000"/>
                </a:schemeClr>
              </a:gs>
              <a:gs pos="14000">
                <a:schemeClr val="accent6">
                  <a:lumMod val="75000"/>
                </a:schemeClr>
              </a:gs>
              <a:gs pos="1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s-ES" sz="3200" i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∆(1/</a:t>
            </a:r>
            <a:r>
              <a:rPr lang="el-GR" sz="3200" i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sym typeface="Symbol"/>
              </a:rPr>
              <a:t></a:t>
            </a:r>
            <a:r>
              <a:rPr lang="es-ES" sz="3200" i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)  +  ∆NS  +  ∆PO  = ∆PIB</a:t>
            </a:r>
            <a:endParaRPr lang="es-ES" sz="3200" i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5" name="4 Conector recto de flecha"/>
          <p:cNvCxnSpPr/>
          <p:nvPr/>
        </p:nvCxnSpPr>
        <p:spPr bwMode="auto">
          <a:xfrm flipH="1">
            <a:off x="3995936" y="1020726"/>
            <a:ext cx="0" cy="432000"/>
          </a:xfrm>
          <a:prstGeom prst="straightConnector1">
            <a:avLst/>
          </a:prstGeom>
          <a:solidFill>
            <a:srgbClr val="FFF305"/>
          </a:solidFill>
          <a:ln w="47625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6" name="5 Conector recto de flecha"/>
          <p:cNvCxnSpPr/>
          <p:nvPr/>
        </p:nvCxnSpPr>
        <p:spPr bwMode="auto">
          <a:xfrm flipV="1">
            <a:off x="5580112" y="988828"/>
            <a:ext cx="0" cy="432000"/>
          </a:xfrm>
          <a:prstGeom prst="straightConnector1">
            <a:avLst/>
          </a:prstGeom>
          <a:solidFill>
            <a:srgbClr val="FFF305"/>
          </a:solidFill>
          <a:ln w="47625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2" name="11 Rectángulo"/>
          <p:cNvSpPr/>
          <p:nvPr/>
        </p:nvSpPr>
        <p:spPr bwMode="auto">
          <a:xfrm>
            <a:off x="6169824" y="3241192"/>
            <a:ext cx="1224136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rPr>
              <a:t>Inversión</a:t>
            </a:r>
          </a:p>
        </p:txBody>
      </p:sp>
      <p:sp>
        <p:nvSpPr>
          <p:cNvPr id="13" name="12 Rectángulo"/>
          <p:cNvSpPr/>
          <p:nvPr/>
        </p:nvSpPr>
        <p:spPr bwMode="auto">
          <a:xfrm>
            <a:off x="7283016" y="4735722"/>
            <a:ext cx="936000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Público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7283016" y="5163082"/>
            <a:ext cx="936000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Privado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7283016" y="5595130"/>
            <a:ext cx="936000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IED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5853184" y="5085184"/>
            <a:ext cx="936000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7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Políticas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7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Públicas</a:t>
            </a:r>
            <a:endParaRPr kumimoji="0" lang="es-ES" sz="17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5029448" y="2413701"/>
            <a:ext cx="1224136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Multiplic</a:t>
            </a:r>
            <a:r>
              <a:rPr lang="es-ES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Inversión</a:t>
            </a:r>
          </a:p>
        </p:txBody>
      </p:sp>
      <p:cxnSp>
        <p:nvCxnSpPr>
          <p:cNvPr id="27" name="31 Forma"/>
          <p:cNvCxnSpPr>
            <a:endCxn id="19" idx="3"/>
          </p:cNvCxnSpPr>
          <p:nvPr/>
        </p:nvCxnSpPr>
        <p:spPr bwMode="auto">
          <a:xfrm rot="16200000" flipV="1">
            <a:off x="6242707" y="2676607"/>
            <a:ext cx="575463" cy="553708"/>
          </a:xfrm>
          <a:prstGeom prst="bentConnector2">
            <a:avLst/>
          </a:prstGeom>
          <a:solidFill>
            <a:srgbClr val="FFF305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37 Conector recto de flecha"/>
          <p:cNvCxnSpPr/>
          <p:nvPr/>
        </p:nvCxnSpPr>
        <p:spPr bwMode="auto">
          <a:xfrm flipV="1">
            <a:off x="5612053" y="1916832"/>
            <a:ext cx="0" cy="432000"/>
          </a:xfrm>
          <a:prstGeom prst="straightConnector1">
            <a:avLst/>
          </a:prstGeom>
          <a:solidFill>
            <a:srgbClr val="FFF305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39 Conector recto de flecha"/>
          <p:cNvCxnSpPr/>
          <p:nvPr/>
        </p:nvCxnSpPr>
        <p:spPr bwMode="auto">
          <a:xfrm flipV="1">
            <a:off x="2475632" y="1013358"/>
            <a:ext cx="1280033" cy="1633761"/>
          </a:xfrm>
          <a:prstGeom prst="straightConnector1">
            <a:avLst/>
          </a:prstGeom>
          <a:solidFill>
            <a:srgbClr val="FFF305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44 Conector recto de flecha"/>
          <p:cNvCxnSpPr/>
          <p:nvPr/>
        </p:nvCxnSpPr>
        <p:spPr bwMode="auto">
          <a:xfrm>
            <a:off x="3316412" y="1621219"/>
            <a:ext cx="360000" cy="0"/>
          </a:xfrm>
          <a:prstGeom prst="straightConnector1">
            <a:avLst/>
          </a:prstGeom>
          <a:solidFill>
            <a:srgbClr val="FFF305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45 Rectángulo"/>
          <p:cNvSpPr/>
          <p:nvPr/>
        </p:nvSpPr>
        <p:spPr>
          <a:xfrm>
            <a:off x="3862574" y="3983073"/>
            <a:ext cx="1980000" cy="46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E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PIB = P</a:t>
            </a:r>
            <a:r>
              <a:rPr lang="es-ES" sz="24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</a:t>
            </a:r>
            <a:r>
              <a:rPr lang="es-E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* PO</a:t>
            </a:r>
            <a:endParaRPr lang="es-E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3" name="62 Abrir llave"/>
          <p:cNvSpPr/>
          <p:nvPr/>
        </p:nvSpPr>
        <p:spPr>
          <a:xfrm>
            <a:off x="7081362" y="4674908"/>
            <a:ext cx="173190" cy="1360388"/>
          </a:xfrm>
          <a:prstGeom prst="leftBrace">
            <a:avLst>
              <a:gd name="adj1" fmla="val 57933"/>
              <a:gd name="adj2" fmla="val 48133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74" name="73 Abrir llave"/>
          <p:cNvSpPr/>
          <p:nvPr/>
        </p:nvSpPr>
        <p:spPr>
          <a:xfrm flipH="1" flipV="1">
            <a:off x="8244408" y="4664022"/>
            <a:ext cx="162272" cy="1360388"/>
          </a:xfrm>
          <a:prstGeom prst="leftBrace">
            <a:avLst>
              <a:gd name="adj1" fmla="val 57933"/>
              <a:gd name="adj2" fmla="val 48133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cxnSp>
        <p:nvCxnSpPr>
          <p:cNvPr id="57" name="31 Forma"/>
          <p:cNvCxnSpPr/>
          <p:nvPr/>
        </p:nvCxnSpPr>
        <p:spPr bwMode="auto">
          <a:xfrm rot="16200000" flipV="1">
            <a:off x="6242707" y="2680209"/>
            <a:ext cx="575463" cy="553708"/>
          </a:xfrm>
          <a:prstGeom prst="bentConnector2">
            <a:avLst/>
          </a:prstGeom>
          <a:solidFill>
            <a:srgbClr val="FFF305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67 Conector recto de flecha"/>
          <p:cNvCxnSpPr/>
          <p:nvPr/>
        </p:nvCxnSpPr>
        <p:spPr bwMode="auto">
          <a:xfrm flipH="1">
            <a:off x="6798805" y="5335088"/>
            <a:ext cx="252000" cy="0"/>
          </a:xfrm>
          <a:prstGeom prst="straightConnector1">
            <a:avLst/>
          </a:prstGeom>
          <a:solidFill>
            <a:srgbClr val="FFF305"/>
          </a:solidFill>
          <a:ln w="28575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7" name="6 Grupo"/>
          <p:cNvGrpSpPr/>
          <p:nvPr/>
        </p:nvGrpSpPr>
        <p:grpSpPr>
          <a:xfrm>
            <a:off x="166812" y="1916832"/>
            <a:ext cx="6209495" cy="4699256"/>
            <a:chOff x="179512" y="1916832"/>
            <a:chExt cx="6209495" cy="4699256"/>
          </a:xfrm>
        </p:grpSpPr>
        <p:cxnSp>
          <p:nvCxnSpPr>
            <p:cNvPr id="60" name="34 Forma"/>
            <p:cNvCxnSpPr/>
            <p:nvPr/>
          </p:nvCxnSpPr>
          <p:spPr bwMode="auto">
            <a:xfrm rot="5400000" flipH="1" flipV="1">
              <a:off x="2630555" y="2501137"/>
              <a:ext cx="575463" cy="886452"/>
            </a:xfrm>
            <a:prstGeom prst="bentConnector2">
              <a:avLst/>
            </a:prstGeom>
            <a:solidFill>
              <a:srgbClr val="FFF305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7 Rectángulo"/>
            <p:cNvSpPr/>
            <p:nvPr/>
          </p:nvSpPr>
          <p:spPr bwMode="auto">
            <a:xfrm>
              <a:off x="1862992" y="3241192"/>
              <a:ext cx="1224136" cy="5040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NS</a:t>
              </a:r>
            </a:p>
          </p:txBody>
        </p:sp>
        <p:sp>
          <p:nvSpPr>
            <p:cNvPr id="9" name="8 Rectángulo"/>
            <p:cNvSpPr/>
            <p:nvPr/>
          </p:nvSpPr>
          <p:spPr bwMode="auto">
            <a:xfrm>
              <a:off x="1248866" y="4414504"/>
              <a:ext cx="1080000" cy="5040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2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</a:rPr>
                <a:t>REM/VA</a:t>
              </a:r>
            </a:p>
          </p:txBody>
        </p:sp>
        <p:sp>
          <p:nvSpPr>
            <p:cNvPr id="10" name="9 Rectángulo"/>
            <p:cNvSpPr/>
            <p:nvPr/>
          </p:nvSpPr>
          <p:spPr bwMode="auto">
            <a:xfrm>
              <a:off x="2555896" y="4414504"/>
              <a:ext cx="1080000" cy="5040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2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</a:rPr>
                <a:t>VA/PO</a:t>
              </a:r>
            </a:p>
          </p:txBody>
        </p:sp>
        <p:sp>
          <p:nvSpPr>
            <p:cNvPr id="11" name="10 Rectángulo"/>
            <p:cNvSpPr/>
            <p:nvPr/>
          </p:nvSpPr>
          <p:spPr bwMode="auto">
            <a:xfrm>
              <a:off x="4027000" y="3241192"/>
              <a:ext cx="1224136" cy="5040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REM/</a:t>
              </a:r>
              <a:r>
                <a:rPr kumimoji="0" lang="es-ES" sz="2400" b="1" i="0" u="none" strike="noStrike" cap="none" normalizeH="0" baseline="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K</a:t>
              </a:r>
              <a:r>
                <a:rPr kumimoji="0" lang="es-ES" sz="2400" b="1" i="0" u="none" strike="noStrike" cap="none" normalizeH="0" baseline="-2500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o</a:t>
              </a:r>
              <a:endParaRPr kumimoji="0" lang="es-ES" sz="2400" b="1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" name="16 Rectángulo"/>
            <p:cNvSpPr/>
            <p:nvPr/>
          </p:nvSpPr>
          <p:spPr bwMode="auto">
            <a:xfrm>
              <a:off x="1349007" y="6184088"/>
              <a:ext cx="5040000" cy="432000"/>
            </a:xfrm>
            <a:prstGeom prst="rect">
              <a:avLst/>
            </a:prstGeom>
            <a:solidFill>
              <a:srgbClr val="99FF99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20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Condiciones  Objetivas</a:t>
              </a:r>
              <a:endPara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" name="17 Rectángulo"/>
            <p:cNvSpPr/>
            <p:nvPr/>
          </p:nvSpPr>
          <p:spPr bwMode="auto">
            <a:xfrm>
              <a:off x="3361512" y="2413701"/>
              <a:ext cx="1224136" cy="5040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800" b="1" dirty="0" err="1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Multiplic</a:t>
              </a:r>
              <a:r>
                <a:rPr lang="es-ES" sz="18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.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8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Consumo</a:t>
              </a:r>
            </a:p>
          </p:txBody>
        </p:sp>
        <p:cxnSp>
          <p:nvCxnSpPr>
            <p:cNvPr id="25" name="24 Conector recto de flecha"/>
            <p:cNvCxnSpPr>
              <a:stCxn id="12" idx="1"/>
              <a:endCxn id="11" idx="3"/>
            </p:cNvCxnSpPr>
            <p:nvPr/>
          </p:nvCxnSpPr>
          <p:spPr bwMode="auto">
            <a:xfrm flipH="1">
              <a:off x="5251136" y="3493220"/>
              <a:ext cx="918688" cy="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25 Conector recto de flecha"/>
            <p:cNvCxnSpPr/>
            <p:nvPr/>
          </p:nvCxnSpPr>
          <p:spPr bwMode="auto">
            <a:xfrm flipH="1">
              <a:off x="3087128" y="3505696"/>
              <a:ext cx="918688" cy="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28 Rectángulo"/>
            <p:cNvSpPr/>
            <p:nvPr/>
          </p:nvSpPr>
          <p:spPr bwMode="auto">
            <a:xfrm>
              <a:off x="4121944" y="5019470"/>
              <a:ext cx="1224136" cy="28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700" b="1" dirty="0" err="1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Productiv</a:t>
              </a:r>
              <a:r>
                <a:rPr lang="es-ES" sz="17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.</a:t>
              </a:r>
              <a:endParaRPr kumimoji="0" lang="es-ES" sz="17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" name="29 Rectángulo"/>
            <p:cNvSpPr/>
            <p:nvPr/>
          </p:nvSpPr>
          <p:spPr bwMode="auto">
            <a:xfrm>
              <a:off x="4121944" y="5686174"/>
              <a:ext cx="1224136" cy="28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7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Cultura </a:t>
              </a:r>
              <a:r>
                <a:rPr lang="es-ES" sz="1700" b="1" dirty="0" err="1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Prod</a:t>
              </a:r>
              <a:endParaRPr kumimoji="0" lang="es-ES" sz="17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36" name="35 Conector recto de flecha"/>
            <p:cNvCxnSpPr/>
            <p:nvPr/>
          </p:nvCxnSpPr>
          <p:spPr bwMode="auto">
            <a:xfrm flipV="1">
              <a:off x="2475060" y="3721720"/>
              <a:ext cx="0" cy="396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36 Conector recto de flecha"/>
            <p:cNvCxnSpPr/>
            <p:nvPr/>
          </p:nvCxnSpPr>
          <p:spPr bwMode="auto">
            <a:xfrm flipV="1">
              <a:off x="3995936" y="1916832"/>
              <a:ext cx="0" cy="432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40 CuadroTexto"/>
            <p:cNvSpPr txBox="1"/>
            <p:nvPr/>
          </p:nvSpPr>
          <p:spPr>
            <a:xfrm>
              <a:off x="179512" y="4405417"/>
              <a:ext cx="1115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 smtClean="0"/>
                <a:t>(</a:t>
              </a:r>
              <a:r>
                <a:rPr lang="el-GR" sz="2800" b="1" dirty="0" smtClean="0">
                  <a:sym typeface="Symbol"/>
                </a:rPr>
                <a:t></a:t>
              </a:r>
              <a:r>
                <a:rPr lang="es-ES" sz="2800" b="1" dirty="0" smtClean="0"/>
                <a:t> = )</a:t>
              </a:r>
              <a:endParaRPr lang="es-ES" sz="2800" b="1" dirty="0"/>
            </a:p>
          </p:txBody>
        </p:sp>
        <p:sp>
          <p:nvSpPr>
            <p:cNvPr id="54" name="53 Rectángulo"/>
            <p:cNvSpPr/>
            <p:nvPr/>
          </p:nvSpPr>
          <p:spPr bwMode="auto">
            <a:xfrm>
              <a:off x="4121944" y="4688916"/>
              <a:ext cx="1224136" cy="28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7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Mercados</a:t>
              </a:r>
              <a:endParaRPr kumimoji="0" lang="es-ES" sz="17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5" name="54 Rectángulo"/>
            <p:cNvSpPr/>
            <p:nvPr/>
          </p:nvSpPr>
          <p:spPr bwMode="auto">
            <a:xfrm>
              <a:off x="4121944" y="5351502"/>
              <a:ext cx="1224136" cy="28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700" b="1" dirty="0" err="1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Competitiv</a:t>
              </a:r>
              <a:r>
                <a:rPr lang="es-ES" sz="17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.</a:t>
              </a:r>
              <a:endParaRPr kumimoji="0" lang="es-ES" sz="17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8" name="57 Abrir llave"/>
            <p:cNvSpPr/>
            <p:nvPr/>
          </p:nvSpPr>
          <p:spPr>
            <a:xfrm>
              <a:off x="3923928" y="4674908"/>
              <a:ext cx="162272" cy="1360388"/>
            </a:xfrm>
            <a:prstGeom prst="leftBrace">
              <a:avLst>
                <a:gd name="adj1" fmla="val 57933"/>
                <a:gd name="adj2" fmla="val 48133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58 Abrir llave"/>
            <p:cNvSpPr/>
            <p:nvPr/>
          </p:nvSpPr>
          <p:spPr>
            <a:xfrm flipH="1" flipV="1">
              <a:off x="5368017" y="4644361"/>
              <a:ext cx="162272" cy="1360388"/>
            </a:xfrm>
            <a:prstGeom prst="leftBrace">
              <a:avLst>
                <a:gd name="adj1" fmla="val 57933"/>
                <a:gd name="adj2" fmla="val 48133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1" name="70 Conector recto"/>
            <p:cNvCxnSpPr/>
            <p:nvPr/>
          </p:nvCxnSpPr>
          <p:spPr>
            <a:xfrm flipH="1">
              <a:off x="1774574" y="5322980"/>
              <a:ext cx="20880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 de flecha"/>
            <p:cNvCxnSpPr/>
            <p:nvPr/>
          </p:nvCxnSpPr>
          <p:spPr bwMode="auto">
            <a:xfrm flipV="1">
              <a:off x="1785460" y="4916094"/>
              <a:ext cx="0" cy="396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72 Conector recto de flecha"/>
            <p:cNvCxnSpPr/>
            <p:nvPr/>
          </p:nvCxnSpPr>
          <p:spPr bwMode="auto">
            <a:xfrm flipV="1">
              <a:off x="3131840" y="4919396"/>
              <a:ext cx="0" cy="396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74 Conector recto de flecha"/>
            <p:cNvCxnSpPr/>
            <p:nvPr/>
          </p:nvCxnSpPr>
          <p:spPr bwMode="auto">
            <a:xfrm flipV="1">
              <a:off x="1796346" y="4117720"/>
              <a:ext cx="662372" cy="287697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76 Conector recto de flecha"/>
            <p:cNvCxnSpPr/>
            <p:nvPr/>
          </p:nvCxnSpPr>
          <p:spPr bwMode="auto">
            <a:xfrm>
              <a:off x="2483768" y="4098844"/>
              <a:ext cx="662372" cy="287697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52 Conector recto de flecha"/>
            <p:cNvCxnSpPr/>
            <p:nvPr/>
          </p:nvCxnSpPr>
          <p:spPr bwMode="auto">
            <a:xfrm flipH="1">
              <a:off x="5251136" y="3496822"/>
              <a:ext cx="918688" cy="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55 Conector recto de flecha"/>
            <p:cNvCxnSpPr/>
            <p:nvPr/>
          </p:nvCxnSpPr>
          <p:spPr bwMode="auto">
            <a:xfrm flipH="1">
              <a:off x="3087128" y="3509298"/>
              <a:ext cx="918688" cy="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60 Conector recto de flecha"/>
            <p:cNvCxnSpPr/>
            <p:nvPr/>
          </p:nvCxnSpPr>
          <p:spPr bwMode="auto">
            <a:xfrm flipV="1">
              <a:off x="2475060" y="3725322"/>
              <a:ext cx="0" cy="396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64 Conector recto de flecha"/>
            <p:cNvCxnSpPr/>
            <p:nvPr/>
          </p:nvCxnSpPr>
          <p:spPr bwMode="auto">
            <a:xfrm>
              <a:off x="5555659" y="5348354"/>
              <a:ext cx="252000" cy="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70" name="69 Conector recto de flecha"/>
            <p:cNvCxnSpPr/>
            <p:nvPr/>
          </p:nvCxnSpPr>
          <p:spPr bwMode="auto">
            <a:xfrm flipV="1">
              <a:off x="1785460" y="4919696"/>
              <a:ext cx="0" cy="396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" name="75 Conector recto de flecha"/>
            <p:cNvCxnSpPr/>
            <p:nvPr/>
          </p:nvCxnSpPr>
          <p:spPr bwMode="auto">
            <a:xfrm flipV="1">
              <a:off x="3131840" y="4922998"/>
              <a:ext cx="0" cy="396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" name="77 Conector recto de flecha"/>
            <p:cNvCxnSpPr/>
            <p:nvPr/>
          </p:nvCxnSpPr>
          <p:spPr bwMode="auto">
            <a:xfrm flipV="1">
              <a:off x="1807232" y="4110436"/>
              <a:ext cx="662372" cy="287697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79 Conector recto de flecha"/>
            <p:cNvCxnSpPr/>
            <p:nvPr/>
          </p:nvCxnSpPr>
          <p:spPr bwMode="auto">
            <a:xfrm>
              <a:off x="2483768" y="4102446"/>
              <a:ext cx="662372" cy="287697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1" name="80 Conector angular"/>
          <p:cNvCxnSpPr/>
          <p:nvPr/>
        </p:nvCxnSpPr>
        <p:spPr>
          <a:xfrm flipH="1" flipV="1">
            <a:off x="7410289" y="3496822"/>
            <a:ext cx="1012720" cy="1876394"/>
          </a:xfrm>
          <a:prstGeom prst="bentConnector3">
            <a:avLst>
              <a:gd name="adj1" fmla="val -22573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20 Grupo"/>
          <p:cNvGrpSpPr/>
          <p:nvPr/>
        </p:nvGrpSpPr>
        <p:grpSpPr>
          <a:xfrm>
            <a:off x="6796393" y="1997497"/>
            <a:ext cx="2304683" cy="1669259"/>
            <a:chOff x="6798805" y="1997497"/>
            <a:chExt cx="2304683" cy="1669259"/>
          </a:xfrm>
        </p:grpSpPr>
        <p:cxnSp>
          <p:nvCxnSpPr>
            <p:cNvPr id="62" name="61 Conector recto de flecha"/>
            <p:cNvCxnSpPr/>
            <p:nvPr/>
          </p:nvCxnSpPr>
          <p:spPr bwMode="auto">
            <a:xfrm flipV="1">
              <a:off x="6798805" y="2007268"/>
              <a:ext cx="0" cy="648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0" name="19 Grupo"/>
            <p:cNvGrpSpPr/>
            <p:nvPr/>
          </p:nvGrpSpPr>
          <p:grpSpPr>
            <a:xfrm>
              <a:off x="7100664" y="1997497"/>
              <a:ext cx="2002824" cy="1669259"/>
              <a:chOff x="7100664" y="1997497"/>
              <a:chExt cx="2002824" cy="1669259"/>
            </a:xfrm>
          </p:grpSpPr>
          <p:cxnSp>
            <p:nvCxnSpPr>
              <p:cNvPr id="64" name="63 Conector recto de flecha"/>
              <p:cNvCxnSpPr/>
              <p:nvPr/>
            </p:nvCxnSpPr>
            <p:spPr bwMode="auto">
              <a:xfrm flipH="1" flipV="1">
                <a:off x="7100664" y="1997497"/>
                <a:ext cx="1505124" cy="1312861"/>
              </a:xfrm>
              <a:prstGeom prst="straightConnector1">
                <a:avLst/>
              </a:prstGeom>
              <a:solidFill>
                <a:srgbClr val="FFF305"/>
              </a:solidFill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4" name="43 Rectángulo"/>
              <p:cNvSpPr/>
              <p:nvPr/>
            </p:nvSpPr>
            <p:spPr bwMode="auto">
              <a:xfrm>
                <a:off x="7879488" y="3306756"/>
                <a:ext cx="1224000" cy="360000"/>
              </a:xfrm>
              <a:prstGeom prst="rect">
                <a:avLst/>
              </a:prstGeom>
              <a:solidFill>
                <a:srgbClr val="FFFF66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700" b="1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libri" pitchFamily="34" charset="0"/>
                  </a:rPr>
                  <a:t>Impuestos</a:t>
                </a:r>
              </a:p>
            </p:txBody>
          </p:sp>
        </p:grpSp>
      </p:grpSp>
      <p:grpSp>
        <p:nvGrpSpPr>
          <p:cNvPr id="49" name="48 Grupo"/>
          <p:cNvGrpSpPr/>
          <p:nvPr/>
        </p:nvGrpSpPr>
        <p:grpSpPr>
          <a:xfrm>
            <a:off x="1848532" y="989019"/>
            <a:ext cx="1224000" cy="1803303"/>
            <a:chOff x="-756592" y="1041688"/>
            <a:chExt cx="1224000" cy="1803303"/>
          </a:xfrm>
        </p:grpSpPr>
        <p:cxnSp>
          <p:nvCxnSpPr>
            <p:cNvPr id="50" name="49 Conector recto de flecha"/>
            <p:cNvCxnSpPr/>
            <p:nvPr/>
          </p:nvCxnSpPr>
          <p:spPr bwMode="auto">
            <a:xfrm flipV="1">
              <a:off x="-108520" y="1041688"/>
              <a:ext cx="0" cy="1620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50 Rectángulo"/>
            <p:cNvSpPr/>
            <p:nvPr/>
          </p:nvSpPr>
          <p:spPr bwMode="auto">
            <a:xfrm>
              <a:off x="-756592" y="2484991"/>
              <a:ext cx="1224000" cy="360000"/>
            </a:xfrm>
            <a:prstGeom prst="rect">
              <a:avLst/>
            </a:prstGeom>
            <a:solidFill>
              <a:srgbClr val="FFFF66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itchFamily="34" charset="0"/>
                </a:rPr>
                <a:t>Impuestos</a:t>
              </a:r>
            </a:p>
          </p:txBody>
        </p:sp>
      </p:grpSp>
      <p:cxnSp>
        <p:nvCxnSpPr>
          <p:cNvPr id="69" name="68 Conector recto de flecha"/>
          <p:cNvCxnSpPr/>
          <p:nvPr/>
        </p:nvCxnSpPr>
        <p:spPr bwMode="auto">
          <a:xfrm rot="16200000" flipV="1">
            <a:off x="4801353" y="2473532"/>
            <a:ext cx="0" cy="360000"/>
          </a:xfrm>
          <a:prstGeom prst="straightConnector1">
            <a:avLst/>
          </a:prstGeom>
          <a:solidFill>
            <a:srgbClr val="FFF305"/>
          </a:solidFill>
          <a:ln w="28575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82" name="81 Rectángulo"/>
          <p:cNvSpPr/>
          <p:nvPr/>
        </p:nvSpPr>
        <p:spPr bwMode="auto">
          <a:xfrm>
            <a:off x="1539118" y="5139494"/>
            <a:ext cx="1802694" cy="360000"/>
          </a:xfrm>
          <a:prstGeom prst="rect">
            <a:avLst/>
          </a:prstGeom>
          <a:solidFill>
            <a:srgbClr val="FFFF66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</a:rPr>
              <a:t>Impuestos</a:t>
            </a:r>
          </a:p>
        </p:txBody>
      </p:sp>
    </p:spTree>
    <p:extLst>
      <p:ext uri="{BB962C8B-B14F-4D97-AF65-F5344CB8AC3E}">
        <p14:creationId xmlns:p14="http://schemas.microsoft.com/office/powerpoint/2010/main" val="360025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6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Lineamientos Estratégicos:</a:t>
            </a:r>
            <a:br>
              <a:rPr lang="es-ES" dirty="0" smtClean="0"/>
            </a:br>
            <a:r>
              <a:rPr lang="es-ES" dirty="0" smtClean="0"/>
              <a:t>Economía Plural para Vivir Bien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753549"/>
              </p:ext>
            </p:extLst>
          </p:nvPr>
        </p:nvGraphicFramePr>
        <p:xfrm>
          <a:off x="539552" y="3295400"/>
          <a:ext cx="8100000" cy="301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/>
                <a:gridCol w="1620000"/>
                <a:gridCol w="1620000"/>
                <a:gridCol w="720000"/>
                <a:gridCol w="720000"/>
                <a:gridCol w="720000"/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Actividad</a:t>
                      </a:r>
                      <a:endParaRPr lang="es-E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Remuneración </a:t>
                      </a:r>
                      <a:r>
                        <a:rPr lang="es-E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al </a:t>
                      </a:r>
                      <a:r>
                        <a:rPr lang="es-E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Trabajo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Excedente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Impuestos</a:t>
                      </a:r>
                      <a:endParaRPr lang="es-E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Empr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Util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Pers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l"/>
                      <a:r>
                        <a:rPr lang="es-E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Intensiva en Capital</a:t>
                      </a:r>
                      <a:endParaRPr lang="es-ES" sz="2000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↑   →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↓  ↓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l"/>
                      <a:r>
                        <a:rPr lang="es-E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Intermedia</a:t>
                      </a:r>
                      <a:endParaRPr lang="es-ES" sz="2000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↑ ↑ 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↓  →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↓↓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↗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↗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l"/>
                      <a:r>
                        <a:rPr lang="es-E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Intensiva en Trabajo</a:t>
                      </a:r>
                      <a:endParaRPr lang="es-ES" sz="2000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↑  ↗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↑  ↗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↓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↗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↗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39552" y="1850074"/>
            <a:ext cx="8087326" cy="110799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200" i="1" dirty="0" smtClean="0">
                <a:latin typeface="Calibri" pitchFamily="34" charset="0"/>
              </a:rPr>
              <a:t>Construir una Economía Plural PARA LA GENTE requiere acciones concertadas para premiar e inducir la efectiva participación de todas las organizaciones  económicas en crear valor y empleo digno</a:t>
            </a:r>
          </a:p>
        </p:txBody>
      </p:sp>
    </p:spTree>
    <p:extLst>
      <p:ext uri="{BB962C8B-B14F-4D97-AF65-F5344CB8AC3E}">
        <p14:creationId xmlns:p14="http://schemas.microsoft.com/office/powerpoint/2010/main" val="167490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56792"/>
            <a:ext cx="8280920" cy="4504283"/>
          </a:xfrm>
        </p:spPr>
        <p:txBody>
          <a:bodyPr/>
          <a:lstStyle/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s-BO" sz="2200" dirty="0" smtClean="0"/>
              <a:t>“</a:t>
            </a:r>
            <a:r>
              <a:rPr lang="es-BO" sz="2200" i="1" dirty="0" smtClean="0"/>
              <a:t>El crecimiento sostenido de la economía, requiere equilibrio entre oferta y demanda. Implica necesariamente la </a:t>
            </a:r>
            <a:r>
              <a:rPr lang="es-BO" sz="2200" b="1" i="1" u="sng" dirty="0" smtClean="0"/>
              <a:t>dis</a:t>
            </a:r>
            <a:r>
              <a:rPr lang="es-BO" sz="2200" i="1" dirty="0" smtClean="0"/>
              <a:t>tribución de la riqueza. No la </a:t>
            </a:r>
            <a:r>
              <a:rPr lang="es-BO" sz="2200" b="1" i="1" u="sng" dirty="0" smtClean="0"/>
              <a:t>re-</a:t>
            </a:r>
            <a:r>
              <a:rPr lang="es-BO" sz="2200" i="1" dirty="0" smtClean="0"/>
              <a:t>distribución de la riqueza acumulada, sino la distribución directa conforme </a:t>
            </a:r>
            <a:r>
              <a:rPr lang="es-BO" sz="2400" i="1" dirty="0" smtClean="0"/>
              <a:t>los</a:t>
            </a:r>
            <a:r>
              <a:rPr lang="es-BO" sz="2200" i="1" dirty="0" smtClean="0"/>
              <a:t> procesos productivos crean valor, para garantizar un nivel de consumo compatible con la capacidad real de oferta del aparato productivo</a:t>
            </a:r>
            <a:r>
              <a:rPr lang="es-BO" sz="2200" dirty="0" smtClean="0"/>
              <a:t>” 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s-BO" sz="2200" dirty="0" smtClean="0"/>
              <a:t>En tanto persistan la severa inequidad en la distribución primaria y las metas de recaudación como objetivo único, ni medidas en el ámbito macroeconómico –controlar inflación, acumular reservas internacionales o aumentar la tasa de crecimiento– ni programas de transferencias (bonos), podrán revertir la pobreza, la desigualdad y la precariedad del empleo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s-BO" sz="2200" dirty="0" smtClean="0"/>
              <a:t>La equitativa remuneración al trabajo es el mecanismo más eficiente para garantizar </a:t>
            </a:r>
            <a:r>
              <a:rPr lang="es-BO" sz="2200" dirty="0"/>
              <a:t>equidad y oportunidad en la distribución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1148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19837515">
            <a:off x="-456897" y="1960787"/>
            <a:ext cx="10052752" cy="2308324"/>
          </a:xfrm>
          <a:prstGeom prst="rect">
            <a:avLst/>
          </a:prstGeom>
          <a:noFill/>
          <a:effectLst>
            <a:outerShdw blurRad="127000" dist="152400" dir="3000000" algn="t" rotWithShape="0">
              <a:srgbClr val="FFFF00">
                <a:alpha val="55000"/>
              </a:srgb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7200" b="1" cap="none" spc="150" dirty="0" smtClean="0">
                <a:ln w="11430"/>
                <a:solidFill>
                  <a:srgbClr val="CCFF33"/>
                </a:solidFill>
                <a:effectLst>
                  <a:outerShdw blurRad="622300" dist="1066800" dir="822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Gracias!</a:t>
            </a:r>
          </a:p>
          <a:p>
            <a:pPr algn="ctr"/>
            <a:r>
              <a:rPr lang="es-ES" sz="7200" b="1" spc="150" dirty="0" err="1" smtClean="0">
                <a:ln w="11430"/>
                <a:solidFill>
                  <a:srgbClr val="CCFF33"/>
                </a:solidFill>
                <a:effectLst>
                  <a:outerShdw blurRad="622300" dist="1066800" dir="822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Esito</a:t>
            </a:r>
            <a:r>
              <a:rPr lang="es-ES" sz="7200" b="1" spc="150" dirty="0" smtClean="0">
                <a:ln w="11430"/>
                <a:solidFill>
                  <a:srgbClr val="CCFF33"/>
                </a:solidFill>
                <a:effectLst>
                  <a:outerShdw blurRad="622300" dist="1066800" dir="822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nomás seria…</a:t>
            </a:r>
          </a:p>
        </p:txBody>
      </p:sp>
    </p:spTree>
    <p:extLst>
      <p:ext uri="{BB962C8B-B14F-4D97-AF65-F5344CB8AC3E}">
        <p14:creationId xmlns:p14="http://schemas.microsoft.com/office/powerpoint/2010/main" val="4724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Los Impuestos: </a:t>
            </a:r>
            <a:br>
              <a:rPr lang="es-ES_tradnl" dirty="0" smtClean="0"/>
            </a:br>
            <a:r>
              <a:rPr lang="es-ES_tradnl" dirty="0" smtClean="0"/>
              <a:t>¿Por qué y para qué?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752600"/>
            <a:ext cx="7560840" cy="430847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_tradnl" dirty="0" smtClean="0"/>
              <a:t>Financiar los “bienes públicos” y la estructura administrativa del Estado</a:t>
            </a:r>
            <a:endParaRPr lang="es-ES_tradnl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_tradnl" dirty="0" smtClean="0"/>
              <a:t>Corregir desigualdades/sesgos en la Distribución </a:t>
            </a:r>
            <a:r>
              <a:rPr lang="es-ES" dirty="0" smtClean="0"/>
              <a:t>Primaria del Ingreso (DPI)</a:t>
            </a:r>
            <a:endParaRPr lang="es-ES_tradnl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_tradnl" dirty="0"/>
              <a:t>Expresar las prioridades </a:t>
            </a:r>
            <a:r>
              <a:rPr lang="es-ES_tradnl" dirty="0" smtClean="0"/>
              <a:t>estratégicas y </a:t>
            </a:r>
            <a:r>
              <a:rPr lang="es-ES_tradnl" dirty="0" smtClean="0"/>
              <a:t>orientar tácticamente las políticas de desarrollo</a:t>
            </a:r>
            <a:endParaRPr lang="es-ES_tradnl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_tradnl" dirty="0" smtClean="0"/>
              <a:t>Generar incentivos a los actores sociales y a las empresas para que contribuyan al logro de las me</a:t>
            </a:r>
            <a:r>
              <a:rPr lang="es-ES_tradnl" dirty="0" smtClean="0"/>
              <a:t>tas de desarrollo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6122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Las Interrogantes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52600"/>
            <a:ext cx="8496944" cy="430847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_tradnl" sz="3000" dirty="0" smtClean="0"/>
              <a:t>¿Quién paga efectivamente </a:t>
            </a:r>
            <a:r>
              <a:rPr lang="es-ES_tradnl" sz="3000" dirty="0" smtClean="0"/>
              <a:t>los impuestos?</a:t>
            </a:r>
            <a:endParaRPr lang="es-ES_tradnl" sz="30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_tradnl" sz="3000" dirty="0" smtClean="0"/>
              <a:t>¿Cuál su incidencia en la distribución y la capacidad de consumo en el mercado interno?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_tradnl" sz="3000" dirty="0" smtClean="0"/>
              <a:t>¿Cómo afecta el desarrollo de sectores intensivos en mano de obra (creación de empleo)?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_tradnl" sz="3000" dirty="0" smtClean="0"/>
              <a:t>¿Qué proponer para concebir y emplear la política tributaria como instrumento efectivo de equidad, con creación de valor y de puestos de trabajo?</a:t>
            </a:r>
            <a:endParaRPr lang="es-ES_tradnl" sz="3000" dirty="0"/>
          </a:p>
        </p:txBody>
      </p:sp>
    </p:spTree>
    <p:extLst>
      <p:ext uri="{BB962C8B-B14F-4D97-AF65-F5344CB8AC3E}">
        <p14:creationId xmlns:p14="http://schemas.microsoft.com/office/powerpoint/2010/main" val="26122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Incidencia Sectorial</a:t>
            </a:r>
            <a:br>
              <a:rPr lang="es-ES" dirty="0" smtClean="0"/>
            </a:br>
            <a:r>
              <a:rPr lang="es-ES" dirty="0" smtClean="0"/>
              <a:t>en el Crecimiento</a:t>
            </a:r>
            <a:endParaRPr lang="es-ES" dirty="0"/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419336"/>
              </p:ext>
            </p:extLst>
          </p:nvPr>
        </p:nvGraphicFramePr>
        <p:xfrm>
          <a:off x="4572000" y="3501008"/>
          <a:ext cx="45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809128"/>
              </p:ext>
            </p:extLst>
          </p:nvPr>
        </p:nvGraphicFramePr>
        <p:xfrm>
          <a:off x="33040" y="1484784"/>
          <a:ext cx="45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253260"/>
              </p:ext>
            </p:extLst>
          </p:nvPr>
        </p:nvGraphicFramePr>
        <p:xfrm>
          <a:off x="539552" y="1700848"/>
          <a:ext cx="2880000" cy="3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00"/>
                <a:gridCol w="720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2,53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4,45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4,10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4,85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4572000" y="1412776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 incidencia de IFAP (Impuestos, Servicios Financieros y </a:t>
            </a:r>
            <a:r>
              <a:rPr lang="es-E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Adm</a:t>
            </a:r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Pública) en el crecimiento del PIB boliviano ya supera a los aportes de la “Economía Real”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4858276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 especial, no es sostenible que IFAP crezca más que los </a:t>
            </a:r>
            <a:r>
              <a:rPr lang="es-E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sectores intensivos en empleo (</a:t>
            </a:r>
            <a:r>
              <a:rPr lang="es-E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IntEmp</a:t>
            </a:r>
            <a:r>
              <a:rPr lang="es-E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 y en Valor Agregado: Agricultura, Industria y Comercio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3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Bolivia: ¿Infierno Tributario?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6679" y="1981200"/>
            <a:ext cx="396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Carga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Tributaria (% PIB)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663882"/>
              </p:ext>
            </p:extLst>
          </p:nvPr>
        </p:nvGraphicFramePr>
        <p:xfrm>
          <a:off x="228599" y="2570356"/>
          <a:ext cx="3960000" cy="343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5625" r="17964" b="10156"/>
          <a:stretch/>
        </p:blipFill>
        <p:spPr bwMode="auto">
          <a:xfrm>
            <a:off x="3707904" y="1484784"/>
            <a:ext cx="540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 bwMode="auto">
          <a:xfrm>
            <a:off x="5927659" y="2636912"/>
            <a:ext cx="324000" cy="2819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028384" y="2636912"/>
            <a:ext cx="540000" cy="2819400"/>
          </a:xfrm>
          <a:prstGeom prst="rect">
            <a:avLst/>
          </a:prstGeom>
          <a:noFill/>
          <a:ln w="25400" cap="flat" cmpd="sng" algn="ctr">
            <a:solidFill>
              <a:srgbClr val="00E3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Presión Tributaria se</a:t>
            </a:r>
            <a:br>
              <a:rPr lang="es-ES" dirty="0" smtClean="0"/>
            </a:br>
            <a:r>
              <a:rPr lang="es-ES" dirty="0" smtClean="0"/>
              <a:t>concentra en los </a:t>
            </a:r>
            <a:r>
              <a:rPr lang="es-ES" dirty="0" smtClean="0"/>
              <a:t>hogares…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068596"/>
              </p:ext>
            </p:extLst>
          </p:nvPr>
        </p:nvGraphicFramePr>
        <p:xfrm>
          <a:off x="171450" y="2628900"/>
          <a:ext cx="8820000" cy="33120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60000"/>
                <a:gridCol w="1260000"/>
                <a:gridCol w="1260000"/>
                <a:gridCol w="1260000"/>
                <a:gridCol w="1260000"/>
                <a:gridCol w="1260000"/>
                <a:gridCol w="1260000"/>
              </a:tblGrid>
              <a:tr h="396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_tradnl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Periodo</a:t>
                      </a:r>
                      <a:endParaRPr lang="es-ES_tradnl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Tasa </a:t>
                      </a:r>
                      <a:r>
                        <a:rPr lang="es-ES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Med</a:t>
                      </a:r>
                      <a:r>
                        <a:rPr lang="es-E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I</a:t>
                      </a:r>
                      <a:r>
                        <a:rPr lang="es-ES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 </a:t>
                      </a:r>
                      <a:r>
                        <a:rPr lang="el-GR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/>
                        </a:rPr>
                        <a:t></a:t>
                      </a:r>
                      <a:r>
                        <a:rPr lang="es-E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/>
                        </a:rPr>
                        <a:t></a:t>
                      </a:r>
                      <a:r>
                        <a:rPr lang="es-E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/y  (1)</a:t>
                      </a:r>
                      <a:endParaRPr lang="es-E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80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Tasa </a:t>
                      </a:r>
                      <a:r>
                        <a:rPr lang="es-ES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Marg</a:t>
                      </a:r>
                      <a:r>
                        <a:rPr lang="es-E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I</a:t>
                      </a:r>
                      <a:r>
                        <a:rPr lang="es-ES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lang="el-GR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/>
                        </a:rPr>
                        <a:t></a:t>
                      </a:r>
                      <a:r>
                        <a:rPr lang="el-GR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τ</a:t>
                      </a:r>
                      <a:r>
                        <a:rPr lang="es-E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lang="el-GR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/>
                        </a:rPr>
                        <a:t></a:t>
                      </a:r>
                      <a:r>
                        <a:rPr lang="es-E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  (2)</a:t>
                      </a:r>
                      <a:endParaRPr lang="es-E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80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Progres.</a:t>
                      </a:r>
                      <a:r>
                        <a:rPr lang="es-ES" sz="20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s-E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(2) / (1)</a:t>
                      </a:r>
                      <a:endParaRPr lang="es-ES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80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96000">
                <a:tc vMerge="1"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Hogares</a:t>
                      </a:r>
                      <a:endParaRPr lang="es-ES_tradnl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Empresas</a:t>
                      </a:r>
                      <a:endParaRPr lang="es-ES_tradnl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Hogares</a:t>
                      </a:r>
                      <a:endParaRPr lang="es-ES_tradnl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Empresas</a:t>
                      </a:r>
                      <a:endParaRPr lang="es-ES_tradnl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Hogares</a:t>
                      </a:r>
                      <a:endParaRPr lang="es-ES_tradnl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Empresas</a:t>
                      </a:r>
                      <a:endParaRPr lang="es-ES_tradnl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2005</a:t>
                      </a:r>
                      <a:endParaRPr lang="es-ES_tradnl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34.5</a:t>
                      </a:r>
                      <a:endParaRPr lang="es-ES_tradnl" sz="2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5.8</a:t>
                      </a:r>
                      <a:endParaRPr lang="es-ES_tradnl" sz="2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101.2</a:t>
                      </a:r>
                      <a:endParaRPr lang="es-ES_tradnl" sz="2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21.5</a:t>
                      </a:r>
                      <a:endParaRPr lang="es-ES_tradnl" sz="2000" b="0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2.93</a:t>
                      </a:r>
                      <a:endParaRPr lang="es-ES_tradnl" sz="2000" b="0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3.69</a:t>
                      </a:r>
                      <a:endParaRPr lang="es-ES_tradnl" sz="2000" b="0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2006</a:t>
                      </a:r>
                      <a:endParaRPr lang="es-ES_tradnl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35.5</a:t>
                      </a:r>
                      <a:endParaRPr lang="es-ES_tradnl" sz="2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6.7</a:t>
                      </a:r>
                      <a:endParaRPr lang="es-ES_tradnl" sz="2000" b="0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44.1</a:t>
                      </a:r>
                      <a:endParaRPr lang="es-ES_tradnl" sz="2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11.8</a:t>
                      </a:r>
                      <a:endParaRPr lang="es-ES_tradnl" sz="2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1.24</a:t>
                      </a:r>
                      <a:endParaRPr lang="es-ES_tradnl" sz="2000" b="0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1.77</a:t>
                      </a:r>
                      <a:endParaRPr lang="es-ES_tradnl" sz="2000" b="0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2007</a:t>
                      </a:r>
                      <a:endParaRPr lang="es-ES_tradnl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35.1</a:t>
                      </a:r>
                      <a:endParaRPr lang="es-ES_tradnl" sz="2000" b="0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6.4</a:t>
                      </a:r>
                      <a:endParaRPr lang="es-ES_tradnl" sz="2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32.7</a:t>
                      </a:r>
                      <a:endParaRPr lang="es-ES_tradnl" sz="2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4.2</a:t>
                      </a:r>
                      <a:endParaRPr lang="es-ES_tradnl" sz="2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0.93</a:t>
                      </a:r>
                      <a:endParaRPr lang="es-ES_tradnl" sz="2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0.67</a:t>
                      </a:r>
                      <a:endParaRPr lang="es-ES_tradnl" sz="2000" b="0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  <a:endParaRPr lang="es-ES_tradnl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40.3</a:t>
                      </a:r>
                      <a:endParaRPr lang="es-ES_tradnl" sz="2000" b="0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7.4</a:t>
                      </a:r>
                      <a:endParaRPr lang="es-ES_tradnl" sz="2000" b="0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98.6</a:t>
                      </a:r>
                      <a:endParaRPr lang="es-ES_tradnl" sz="2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11.7</a:t>
                      </a:r>
                      <a:endParaRPr lang="es-ES_tradnl" sz="2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2.45</a:t>
                      </a:r>
                      <a:endParaRPr lang="es-ES_tradnl" sz="2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1.59</a:t>
                      </a:r>
                      <a:endParaRPr lang="es-ES_tradnl" sz="2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2009</a:t>
                      </a:r>
                      <a:endParaRPr lang="es-ES_tradnl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35.3</a:t>
                      </a:r>
                      <a:endParaRPr lang="es-ES_tradnl" sz="2000" b="0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11.9</a:t>
                      </a:r>
                      <a:endParaRPr lang="es-ES_tradnl" sz="2000" b="0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-18.4</a:t>
                      </a:r>
                      <a:endParaRPr lang="es-ES_tradnl" sz="2000" b="0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-154.3</a:t>
                      </a:r>
                      <a:endParaRPr lang="es-ES_tradnl" sz="2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-0.52</a:t>
                      </a:r>
                      <a:endParaRPr lang="es-ES_tradnl" sz="2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-12.97</a:t>
                      </a:r>
                      <a:endParaRPr lang="es-ES_tradnl" sz="2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2010</a:t>
                      </a:r>
                      <a:endParaRPr lang="es-ES_tradnl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37.9</a:t>
                      </a:r>
                      <a:endParaRPr lang="es-ES_tradnl" sz="2000" b="0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8.2</a:t>
                      </a:r>
                      <a:endParaRPr lang="es-ES_tradnl" sz="2000" b="0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167.1</a:t>
                      </a:r>
                      <a:endParaRPr lang="es-ES_tradnl" sz="2000" b="0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-10.2</a:t>
                      </a:r>
                      <a:endParaRPr lang="es-ES_tradnl" sz="2000" b="0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4.41</a:t>
                      </a:r>
                      <a:endParaRPr lang="es-ES_tradnl" sz="2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-1.24</a:t>
                      </a:r>
                      <a:endParaRPr lang="es-ES_tradnl" sz="2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Promedio</a:t>
                      </a:r>
                      <a:endParaRPr lang="es-ES_tradnl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i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36.5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i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i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i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-19.2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i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i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-1.1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384300" y="6057900"/>
            <a:ext cx="27895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>
                <a:latin typeface="Calibri" pitchFamily="34" charset="0"/>
              </a:rPr>
              <a:t>Elaborado por A. </a:t>
            </a:r>
            <a:r>
              <a:rPr lang="es-ES" sz="1100" dirty="0" err="1" smtClean="0">
                <a:latin typeface="Calibri" pitchFamily="34" charset="0"/>
              </a:rPr>
              <a:t>Bonadona</a:t>
            </a:r>
            <a:r>
              <a:rPr lang="es-ES" sz="1100" dirty="0" smtClean="0">
                <a:latin typeface="Calibri" pitchFamily="34" charset="0"/>
              </a:rPr>
              <a:t> y M. Montenegro</a:t>
            </a:r>
            <a:endParaRPr lang="es-ES" sz="1100" dirty="0"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8600" y="1577876"/>
            <a:ext cx="8807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Tasa Impositiva Media, Marginal e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Indice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de </a:t>
            </a:r>
            <a:b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Progresividad Impositiva (sin IDH ni IEHD)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…con inequidad y distorsión</a:t>
            </a:r>
            <a:endParaRPr lang="es-ES" dirty="0"/>
          </a:p>
        </p:txBody>
      </p:sp>
      <p:pic>
        <p:nvPicPr>
          <p:cNvPr id="31027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" y="1239522"/>
            <a:ext cx="8640000" cy="573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8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171732"/>
              </p:ext>
            </p:extLst>
          </p:nvPr>
        </p:nvGraphicFramePr>
        <p:xfrm>
          <a:off x="895081" y="580706"/>
          <a:ext cx="6480000" cy="5617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8" name="Visio" r:id="rId4" imgW="7496366" imgH="6498273" progId="Visio.Drawing.11">
                  <p:embed/>
                </p:oleObj>
              </mc:Choice>
              <mc:Fallback>
                <p:oleObj name="Visio" r:id="rId4" imgW="7496366" imgH="649827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081" y="580706"/>
                        <a:ext cx="6480000" cy="5617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13 Grupo"/>
          <p:cNvGrpSpPr/>
          <p:nvPr/>
        </p:nvGrpSpPr>
        <p:grpSpPr>
          <a:xfrm>
            <a:off x="766733" y="6147429"/>
            <a:ext cx="6665000" cy="370453"/>
            <a:chOff x="1500166" y="6397497"/>
            <a:chExt cx="6665000" cy="370453"/>
          </a:xfrm>
        </p:grpSpPr>
        <p:sp>
          <p:nvSpPr>
            <p:cNvPr id="6" name="5 CuadroTexto"/>
            <p:cNvSpPr txBox="1"/>
            <p:nvPr/>
          </p:nvSpPr>
          <p:spPr>
            <a:xfrm>
              <a:off x="1500166" y="6418763"/>
              <a:ext cx="451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alibri" pitchFamily="34" charset="0"/>
                </a:rPr>
                <a:t>30</a:t>
              </a:r>
              <a:endParaRPr lang="es-ES" sz="1600" dirty="0">
                <a:latin typeface="Calibri" pitchFamily="34" charset="0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742409" y="6408130"/>
              <a:ext cx="451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alibri" pitchFamily="34" charset="0"/>
                </a:rPr>
                <a:t>40</a:t>
              </a:r>
              <a:endParaRPr lang="es-ES" sz="1600" dirty="0">
                <a:latin typeface="Calibri" pitchFamily="34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979230" y="6408130"/>
              <a:ext cx="451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alibri" pitchFamily="34" charset="0"/>
                </a:rPr>
                <a:t>50</a:t>
              </a:r>
              <a:endParaRPr lang="es-ES" sz="1600" dirty="0">
                <a:latin typeface="Calibri" pitchFamily="34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5225575" y="6429396"/>
              <a:ext cx="451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alibri" pitchFamily="34" charset="0"/>
                </a:rPr>
                <a:t>60</a:t>
              </a:r>
              <a:endParaRPr lang="es-ES" sz="1600" dirty="0">
                <a:latin typeface="Calibri" pitchFamily="34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457185" y="6397497"/>
              <a:ext cx="451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alibri" pitchFamily="34" charset="0"/>
                </a:rPr>
                <a:t>70</a:t>
              </a:r>
              <a:endParaRPr lang="es-ES" sz="1600" dirty="0">
                <a:latin typeface="Calibri" pitchFamily="34" charset="0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7714163" y="6408130"/>
              <a:ext cx="451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alibri" pitchFamily="34" charset="0"/>
                </a:rPr>
                <a:t>80</a:t>
              </a:r>
              <a:endParaRPr lang="es-ES" sz="1600" dirty="0">
                <a:latin typeface="Calibri" pitchFamily="34" charset="0"/>
              </a:endParaRPr>
            </a:p>
          </p:txBody>
        </p:sp>
      </p:grpSp>
      <p:grpSp>
        <p:nvGrpSpPr>
          <p:cNvPr id="3" name="14 Grupo"/>
          <p:cNvGrpSpPr/>
          <p:nvPr/>
        </p:nvGrpSpPr>
        <p:grpSpPr>
          <a:xfrm rot="18000000">
            <a:off x="-989057" y="3035016"/>
            <a:ext cx="6676725" cy="363411"/>
            <a:chOff x="1503444" y="6429396"/>
            <a:chExt cx="6676725" cy="363411"/>
          </a:xfrm>
        </p:grpSpPr>
        <p:sp>
          <p:nvSpPr>
            <p:cNvPr id="18" name="17 CuadroTexto"/>
            <p:cNvSpPr txBox="1"/>
            <p:nvPr/>
          </p:nvSpPr>
          <p:spPr>
            <a:xfrm>
              <a:off x="1503444" y="6452506"/>
              <a:ext cx="451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alibri" pitchFamily="34" charset="0"/>
                </a:rPr>
                <a:t>20</a:t>
              </a:r>
              <a:endParaRPr lang="es-ES" sz="1600" dirty="0">
                <a:latin typeface="Calibri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751498" y="6449791"/>
              <a:ext cx="451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alibri" pitchFamily="34" charset="0"/>
                </a:rPr>
                <a:t>30</a:t>
              </a:r>
              <a:endParaRPr lang="es-ES" sz="1600" dirty="0">
                <a:latin typeface="Calibri" pitchFamily="34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3989863" y="6429396"/>
              <a:ext cx="451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alibri" pitchFamily="34" charset="0"/>
                </a:rPr>
                <a:t>40</a:t>
              </a:r>
              <a:endParaRPr lang="es-ES" sz="1600" dirty="0">
                <a:latin typeface="Calibri" pitchFamily="34" charset="0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5226252" y="6447882"/>
              <a:ext cx="451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alibri" pitchFamily="34" charset="0"/>
                </a:rPr>
                <a:t>50</a:t>
              </a:r>
              <a:endParaRPr lang="es-ES" sz="1600" dirty="0">
                <a:latin typeface="Calibri" pitchFamily="34" charset="0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6473028" y="6448944"/>
              <a:ext cx="451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alibri" pitchFamily="34" charset="0"/>
                </a:rPr>
                <a:t>60</a:t>
              </a:r>
              <a:endParaRPr lang="es-ES" sz="1600" dirty="0">
                <a:latin typeface="Calibri" pitchFamily="34" charset="0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729166" y="6454253"/>
              <a:ext cx="451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alibri" pitchFamily="34" charset="0"/>
                </a:rPr>
                <a:t>70</a:t>
              </a:r>
              <a:endParaRPr lang="es-ES" sz="1600" dirty="0">
                <a:latin typeface="Calibri" pitchFamily="34" charset="0"/>
              </a:endParaRPr>
            </a:p>
          </p:txBody>
        </p:sp>
      </p:grpSp>
      <p:sp>
        <p:nvSpPr>
          <p:cNvPr id="51" name="50 Elipse"/>
          <p:cNvSpPr/>
          <p:nvPr/>
        </p:nvSpPr>
        <p:spPr bwMode="auto">
          <a:xfrm>
            <a:off x="5155030" y="4439665"/>
            <a:ext cx="108000" cy="108000"/>
          </a:xfrm>
          <a:prstGeom prst="ellipse">
            <a:avLst/>
          </a:prstGeom>
          <a:solidFill>
            <a:srgbClr val="FADC00"/>
          </a:solidFill>
          <a:ln w="25400" cap="flat" cmpd="sng" algn="ctr">
            <a:solidFill>
              <a:srgbClr val="FAD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51 Elipse"/>
          <p:cNvSpPr/>
          <p:nvPr/>
        </p:nvSpPr>
        <p:spPr bwMode="auto">
          <a:xfrm>
            <a:off x="4464910" y="4223626"/>
            <a:ext cx="108000" cy="108000"/>
          </a:xfrm>
          <a:prstGeom prst="ellipse">
            <a:avLst/>
          </a:prstGeom>
          <a:solidFill>
            <a:srgbClr val="FADC00"/>
          </a:solidFill>
          <a:ln w="25400" cap="flat" cmpd="sng" algn="ctr">
            <a:solidFill>
              <a:srgbClr val="FAD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" name="52 Conector recto de flecha"/>
          <p:cNvCxnSpPr/>
          <p:nvPr/>
        </p:nvCxnSpPr>
        <p:spPr>
          <a:xfrm flipH="1" flipV="1">
            <a:off x="4543175" y="4272034"/>
            <a:ext cx="635390" cy="214226"/>
          </a:xfrm>
          <a:prstGeom prst="straightConnector1">
            <a:avLst/>
          </a:prstGeom>
          <a:ln w="50800">
            <a:solidFill>
              <a:srgbClr val="FFFF00"/>
            </a:solidFill>
            <a:prstDash val="sysDash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1210228" y="4242574"/>
            <a:ext cx="77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34,9</a:t>
            </a:r>
            <a:endParaRPr lang="es-ES" sz="1800" b="1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1334864" y="4005064"/>
            <a:ext cx="77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36,1</a:t>
            </a:r>
            <a:endParaRPr lang="es-ES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691352" y="5250686"/>
            <a:ext cx="77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66FF33"/>
                </a:solidFill>
                <a:latin typeface="Calibri" pitchFamily="34" charset="0"/>
              </a:rPr>
              <a:t>25,1</a:t>
            </a:r>
            <a:endParaRPr lang="es-ES" sz="1800" b="1" dirty="0">
              <a:solidFill>
                <a:srgbClr val="66FF33"/>
              </a:solidFill>
              <a:latin typeface="Calibri" pitchFamily="34" charset="0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3944151" y="6093296"/>
            <a:ext cx="76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56,5</a:t>
            </a:r>
            <a:endParaRPr lang="es-ES" sz="1800" b="1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3230998" y="5991235"/>
            <a:ext cx="76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50,0</a:t>
            </a:r>
            <a:endParaRPr lang="es-ES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2819731" y="6107150"/>
            <a:ext cx="76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66FF33"/>
                </a:solidFill>
                <a:latin typeface="Calibri" pitchFamily="34" charset="0"/>
              </a:rPr>
              <a:t>49,5</a:t>
            </a:r>
            <a:endParaRPr lang="es-ES" sz="1800" b="1" dirty="0">
              <a:solidFill>
                <a:srgbClr val="66FF33"/>
              </a:solidFill>
              <a:latin typeface="Calibri" pitchFamily="34" charset="0"/>
            </a:endParaRPr>
          </a:p>
        </p:txBody>
      </p:sp>
      <p:sp>
        <p:nvSpPr>
          <p:cNvPr id="65" name="64 Trapecio"/>
          <p:cNvSpPr/>
          <p:nvPr/>
        </p:nvSpPr>
        <p:spPr>
          <a:xfrm>
            <a:off x="2886813" y="662103"/>
            <a:ext cx="2484000" cy="2160000"/>
          </a:xfrm>
          <a:prstGeom prst="trapezoid">
            <a:avLst>
              <a:gd name="adj" fmla="val 59483"/>
            </a:avLst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itchFamily="34" charset="0"/>
            </a:endParaRPr>
          </a:p>
        </p:txBody>
      </p:sp>
      <p:cxnSp>
        <p:nvCxnSpPr>
          <p:cNvPr id="66" name="65 Conector recto de flecha"/>
          <p:cNvCxnSpPr>
            <a:stCxn id="42" idx="0"/>
            <a:endCxn id="68" idx="4"/>
          </p:cNvCxnSpPr>
          <p:nvPr/>
        </p:nvCxnSpPr>
        <p:spPr>
          <a:xfrm flipV="1">
            <a:off x="3767398" y="1821161"/>
            <a:ext cx="339717" cy="3599279"/>
          </a:xfrm>
          <a:prstGeom prst="straightConnector1">
            <a:avLst/>
          </a:prstGeom>
          <a:ln w="38100">
            <a:solidFill>
              <a:srgbClr val="99FF66"/>
            </a:solidFill>
            <a:prstDash val="sysDash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Elipse"/>
          <p:cNvSpPr/>
          <p:nvPr/>
        </p:nvSpPr>
        <p:spPr>
          <a:xfrm>
            <a:off x="4035677" y="1678285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itchFamily="34" charset="0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4926075" y="4581128"/>
            <a:ext cx="65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1990</a:t>
            </a:r>
            <a:endParaRPr lang="es-ES" sz="1800" b="1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4303403" y="386104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2000</a:t>
            </a:r>
            <a:endParaRPr lang="es-ES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3413907" y="5641503"/>
            <a:ext cx="76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66FF33"/>
                </a:solidFill>
                <a:latin typeface="Calibri" pitchFamily="34" charset="0"/>
              </a:rPr>
              <a:t>2013</a:t>
            </a:r>
            <a:endParaRPr lang="es-ES" sz="1800" b="1" dirty="0">
              <a:solidFill>
                <a:srgbClr val="66FF33"/>
              </a:solidFill>
              <a:latin typeface="Calibri" pitchFamily="34" charset="0"/>
            </a:endParaRPr>
          </a:p>
        </p:txBody>
      </p:sp>
      <p:sp>
        <p:nvSpPr>
          <p:cNvPr id="73" name="72 CuadroTexto"/>
          <p:cNvSpPr txBox="1"/>
          <p:nvPr/>
        </p:nvSpPr>
        <p:spPr>
          <a:xfrm rot="18000000">
            <a:off x="-766316" y="3309410"/>
            <a:ext cx="5033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CC99"/>
                </a:solidFill>
                <a:latin typeface="Calibri" pitchFamily="34" charset="0"/>
              </a:rPr>
              <a:t>Remuneración al Trabajo como % del PIB</a:t>
            </a:r>
            <a:endParaRPr lang="es-ES" sz="1600" b="1" dirty="0">
              <a:solidFill>
                <a:srgbClr val="FFCC99"/>
              </a:solidFill>
              <a:latin typeface="Calibri" pitchFamily="34" charset="0"/>
            </a:endParaRPr>
          </a:p>
        </p:txBody>
      </p:sp>
      <p:sp>
        <p:nvSpPr>
          <p:cNvPr id="74" name="73 CuadroTexto"/>
          <p:cNvSpPr txBox="1"/>
          <p:nvPr/>
        </p:nvSpPr>
        <p:spPr>
          <a:xfrm rot="21600000">
            <a:off x="1598407" y="6429397"/>
            <a:ext cx="5033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CC99"/>
                </a:solidFill>
                <a:latin typeface="Calibri" pitchFamily="34" charset="0"/>
              </a:rPr>
              <a:t>Excedente Bruto como % del PIB</a:t>
            </a:r>
            <a:endParaRPr lang="es-ES" sz="1600" b="1" dirty="0">
              <a:solidFill>
                <a:srgbClr val="FFCC99"/>
              </a:solidFill>
              <a:latin typeface="Calibri" pitchFamily="34" charset="0"/>
            </a:endParaRPr>
          </a:p>
        </p:txBody>
      </p:sp>
      <p:cxnSp>
        <p:nvCxnSpPr>
          <p:cNvPr id="75" name="74 Conector recto de flecha"/>
          <p:cNvCxnSpPr>
            <a:stCxn id="42" idx="0"/>
          </p:cNvCxnSpPr>
          <p:nvPr/>
        </p:nvCxnSpPr>
        <p:spPr>
          <a:xfrm flipH="1" flipV="1">
            <a:off x="2917737" y="2825242"/>
            <a:ext cx="849661" cy="2595198"/>
          </a:xfrm>
          <a:prstGeom prst="straightConnector1">
            <a:avLst/>
          </a:prstGeom>
          <a:ln w="25400">
            <a:solidFill>
              <a:srgbClr val="99FF66"/>
            </a:solidFill>
            <a:prstDash val="lgDashDot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 de flecha"/>
          <p:cNvCxnSpPr>
            <a:stCxn id="84" idx="5"/>
          </p:cNvCxnSpPr>
          <p:nvPr/>
        </p:nvCxnSpPr>
        <p:spPr>
          <a:xfrm flipV="1">
            <a:off x="3778021" y="2829724"/>
            <a:ext cx="1608984" cy="2617608"/>
          </a:xfrm>
          <a:prstGeom prst="straightConnector1">
            <a:avLst/>
          </a:prstGeom>
          <a:ln w="25400">
            <a:solidFill>
              <a:srgbClr val="99FF66"/>
            </a:solidFill>
            <a:prstDash val="lgDashDot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CuadroTexto"/>
          <p:cNvSpPr txBox="1"/>
          <p:nvPr/>
        </p:nvSpPr>
        <p:spPr>
          <a:xfrm>
            <a:off x="6438243" y="4355812"/>
            <a:ext cx="64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8,6</a:t>
            </a:r>
            <a:endParaRPr lang="es-ES" sz="1800" b="1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6294226" y="4005064"/>
            <a:ext cx="72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13,9</a:t>
            </a:r>
            <a:endParaRPr lang="es-ES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6942299" y="5216051"/>
            <a:ext cx="64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66FF33"/>
                </a:solidFill>
                <a:latin typeface="Calibri" pitchFamily="34" charset="0"/>
              </a:rPr>
              <a:t>25,4</a:t>
            </a:r>
            <a:endParaRPr lang="es-ES" sz="1800" b="1" dirty="0">
              <a:solidFill>
                <a:srgbClr val="66FF33"/>
              </a:solidFill>
              <a:latin typeface="Calibri" pitchFamily="34" charset="0"/>
            </a:endParaRPr>
          </a:p>
        </p:txBody>
      </p:sp>
      <p:sp>
        <p:nvSpPr>
          <p:cNvPr id="42" name="41 Elipse"/>
          <p:cNvSpPr/>
          <p:nvPr/>
        </p:nvSpPr>
        <p:spPr bwMode="auto">
          <a:xfrm>
            <a:off x="3688197" y="5420440"/>
            <a:ext cx="158402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3" name="4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19256"/>
              </p:ext>
            </p:extLst>
          </p:nvPr>
        </p:nvGraphicFramePr>
        <p:xfrm>
          <a:off x="6444208" y="2852936"/>
          <a:ext cx="2484000" cy="1152000"/>
        </p:xfrm>
        <a:graphic>
          <a:graphicData uri="http://schemas.openxmlformats.org/drawingml/2006/table">
            <a:tbl>
              <a:tblPr/>
              <a:tblGrid>
                <a:gridCol w="540000"/>
                <a:gridCol w="648000"/>
                <a:gridCol w="648000"/>
                <a:gridCol w="648000"/>
              </a:tblGrid>
              <a:tr h="288000"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latin typeface="Calibri" pitchFamily="34" charset="0"/>
                        </a:rPr>
                        <a:t>1990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latin typeface="Calibri" pitchFamily="34" charset="0"/>
                        </a:rPr>
                        <a:t>2000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2013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IMP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8,6%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13,9%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25,4%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REM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34,9%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36,1%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25,1%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EBE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56,5%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50,0%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49,5%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4" name="83 Forma libre"/>
          <p:cNvSpPr/>
          <p:nvPr/>
        </p:nvSpPr>
        <p:spPr bwMode="auto">
          <a:xfrm rot="2575920">
            <a:off x="3996242" y="4186223"/>
            <a:ext cx="277679" cy="1346919"/>
          </a:xfrm>
          <a:custGeom>
            <a:avLst/>
            <a:gdLst>
              <a:gd name="connsiteX0" fmla="*/ 131673 w 519379"/>
              <a:gd name="connsiteY0" fmla="*/ 0 h 1038758"/>
              <a:gd name="connsiteX1" fmla="*/ 14630 w 519379"/>
              <a:gd name="connsiteY1" fmla="*/ 373075 h 1038758"/>
              <a:gd name="connsiteX2" fmla="*/ 43891 w 519379"/>
              <a:gd name="connsiteY2" fmla="*/ 753466 h 1038758"/>
              <a:gd name="connsiteX3" fmla="*/ 277977 w 519379"/>
              <a:gd name="connsiteY3" fmla="*/ 972922 h 1038758"/>
              <a:gd name="connsiteX4" fmla="*/ 519379 w 519379"/>
              <a:gd name="connsiteY4" fmla="*/ 1038758 h 1038758"/>
              <a:gd name="connsiteX0" fmla="*/ 7552 w 726081"/>
              <a:gd name="connsiteY0" fmla="*/ 0 h 1020964"/>
              <a:gd name="connsiteX1" fmla="*/ 221332 w 726081"/>
              <a:gd name="connsiteY1" fmla="*/ 355281 h 1020964"/>
              <a:gd name="connsiteX2" fmla="*/ 250593 w 726081"/>
              <a:gd name="connsiteY2" fmla="*/ 735672 h 1020964"/>
              <a:gd name="connsiteX3" fmla="*/ 484679 w 726081"/>
              <a:gd name="connsiteY3" fmla="*/ 955128 h 1020964"/>
              <a:gd name="connsiteX4" fmla="*/ 726081 w 726081"/>
              <a:gd name="connsiteY4" fmla="*/ 1020964 h 1020964"/>
              <a:gd name="connsiteX0" fmla="*/ 9206 w 727735"/>
              <a:gd name="connsiteY0" fmla="*/ 0 h 1020964"/>
              <a:gd name="connsiteX1" fmla="*/ 175744 w 727735"/>
              <a:gd name="connsiteY1" fmla="*/ 369903 h 1020964"/>
              <a:gd name="connsiteX2" fmla="*/ 252247 w 727735"/>
              <a:gd name="connsiteY2" fmla="*/ 735672 h 1020964"/>
              <a:gd name="connsiteX3" fmla="*/ 486333 w 727735"/>
              <a:gd name="connsiteY3" fmla="*/ 955128 h 1020964"/>
              <a:gd name="connsiteX4" fmla="*/ 727735 w 727735"/>
              <a:gd name="connsiteY4" fmla="*/ 1020964 h 1020964"/>
              <a:gd name="connsiteX0" fmla="*/ 9582 w 728111"/>
              <a:gd name="connsiteY0" fmla="*/ 0 h 1020964"/>
              <a:gd name="connsiteX1" fmla="*/ 176120 w 728111"/>
              <a:gd name="connsiteY1" fmla="*/ 369903 h 1020964"/>
              <a:gd name="connsiteX2" fmla="*/ 305939 w 728111"/>
              <a:gd name="connsiteY2" fmla="*/ 705524 h 1020964"/>
              <a:gd name="connsiteX3" fmla="*/ 486709 w 728111"/>
              <a:gd name="connsiteY3" fmla="*/ 955128 h 1020964"/>
              <a:gd name="connsiteX4" fmla="*/ 728111 w 728111"/>
              <a:gd name="connsiteY4" fmla="*/ 1020964 h 1020964"/>
              <a:gd name="connsiteX0" fmla="*/ 9582 w 728111"/>
              <a:gd name="connsiteY0" fmla="*/ 0 h 1020964"/>
              <a:gd name="connsiteX1" fmla="*/ 176120 w 728111"/>
              <a:gd name="connsiteY1" fmla="*/ 369903 h 1020964"/>
              <a:gd name="connsiteX2" fmla="*/ 305939 w 728111"/>
              <a:gd name="connsiteY2" fmla="*/ 705524 h 1020964"/>
              <a:gd name="connsiteX3" fmla="*/ 556394 w 728111"/>
              <a:gd name="connsiteY3" fmla="*/ 909681 h 1020964"/>
              <a:gd name="connsiteX4" fmla="*/ 728111 w 728111"/>
              <a:gd name="connsiteY4" fmla="*/ 1020964 h 1020964"/>
              <a:gd name="connsiteX0" fmla="*/ 9582 w 728111"/>
              <a:gd name="connsiteY0" fmla="*/ 0 h 1020964"/>
              <a:gd name="connsiteX1" fmla="*/ 176120 w 728111"/>
              <a:gd name="connsiteY1" fmla="*/ 369903 h 1020964"/>
              <a:gd name="connsiteX2" fmla="*/ 305939 w 728111"/>
              <a:gd name="connsiteY2" fmla="*/ 705524 h 1020964"/>
              <a:gd name="connsiteX3" fmla="*/ 556394 w 728111"/>
              <a:gd name="connsiteY3" fmla="*/ 909681 h 1020964"/>
              <a:gd name="connsiteX4" fmla="*/ 728111 w 728111"/>
              <a:gd name="connsiteY4" fmla="*/ 1020964 h 1020964"/>
              <a:gd name="connsiteX0" fmla="*/ 9781 w 728310"/>
              <a:gd name="connsiteY0" fmla="*/ 0 h 1020964"/>
              <a:gd name="connsiteX1" fmla="*/ 176319 w 728310"/>
              <a:gd name="connsiteY1" fmla="*/ 369903 h 1020964"/>
              <a:gd name="connsiteX2" fmla="*/ 332797 w 728310"/>
              <a:gd name="connsiteY2" fmla="*/ 690451 h 1020964"/>
              <a:gd name="connsiteX3" fmla="*/ 556593 w 728310"/>
              <a:gd name="connsiteY3" fmla="*/ 909681 h 1020964"/>
              <a:gd name="connsiteX4" fmla="*/ 728310 w 728310"/>
              <a:gd name="connsiteY4" fmla="*/ 1020964 h 1020964"/>
              <a:gd name="connsiteX0" fmla="*/ 10062 w 728591"/>
              <a:gd name="connsiteY0" fmla="*/ 0 h 1020964"/>
              <a:gd name="connsiteX1" fmla="*/ 176600 w 728591"/>
              <a:gd name="connsiteY1" fmla="*/ 369903 h 1020964"/>
              <a:gd name="connsiteX2" fmla="*/ 369286 w 728591"/>
              <a:gd name="connsiteY2" fmla="*/ 688115 h 1020964"/>
              <a:gd name="connsiteX3" fmla="*/ 556874 w 728591"/>
              <a:gd name="connsiteY3" fmla="*/ 909681 h 1020964"/>
              <a:gd name="connsiteX4" fmla="*/ 728591 w 728591"/>
              <a:gd name="connsiteY4" fmla="*/ 1020964 h 1020964"/>
              <a:gd name="connsiteX0" fmla="*/ 10064 w 728593"/>
              <a:gd name="connsiteY0" fmla="*/ 0 h 1020964"/>
              <a:gd name="connsiteX1" fmla="*/ 176602 w 728593"/>
              <a:gd name="connsiteY1" fmla="*/ 369903 h 1020964"/>
              <a:gd name="connsiteX2" fmla="*/ 369288 w 728593"/>
              <a:gd name="connsiteY2" fmla="*/ 688115 h 1020964"/>
              <a:gd name="connsiteX3" fmla="*/ 588495 w 728593"/>
              <a:gd name="connsiteY3" fmla="*/ 897848 h 1020964"/>
              <a:gd name="connsiteX4" fmla="*/ 728593 w 728593"/>
              <a:gd name="connsiteY4" fmla="*/ 1020964 h 1020964"/>
              <a:gd name="connsiteX0" fmla="*/ 10064 w 824321"/>
              <a:gd name="connsiteY0" fmla="*/ 0 h 1057517"/>
              <a:gd name="connsiteX1" fmla="*/ 176602 w 824321"/>
              <a:gd name="connsiteY1" fmla="*/ 369903 h 1057517"/>
              <a:gd name="connsiteX2" fmla="*/ 369288 w 824321"/>
              <a:gd name="connsiteY2" fmla="*/ 688115 h 1057517"/>
              <a:gd name="connsiteX3" fmla="*/ 588495 w 824321"/>
              <a:gd name="connsiteY3" fmla="*/ 897848 h 1057517"/>
              <a:gd name="connsiteX4" fmla="*/ 824321 w 824321"/>
              <a:gd name="connsiteY4" fmla="*/ 1057517 h 1057517"/>
              <a:gd name="connsiteX0" fmla="*/ 10064 w 824321"/>
              <a:gd name="connsiteY0" fmla="*/ 0 h 1057517"/>
              <a:gd name="connsiteX1" fmla="*/ 176602 w 824321"/>
              <a:gd name="connsiteY1" fmla="*/ 369903 h 1057517"/>
              <a:gd name="connsiteX2" fmla="*/ 369288 w 824321"/>
              <a:gd name="connsiteY2" fmla="*/ 688115 h 1057517"/>
              <a:gd name="connsiteX3" fmla="*/ 615154 w 824321"/>
              <a:gd name="connsiteY3" fmla="*/ 882774 h 1057517"/>
              <a:gd name="connsiteX4" fmla="*/ 824321 w 824321"/>
              <a:gd name="connsiteY4" fmla="*/ 1057517 h 1057517"/>
              <a:gd name="connsiteX0" fmla="*/ 10506 w 824763"/>
              <a:gd name="connsiteY0" fmla="*/ 0 h 1057517"/>
              <a:gd name="connsiteX1" fmla="*/ 177044 w 824763"/>
              <a:gd name="connsiteY1" fmla="*/ 369903 h 1057517"/>
              <a:gd name="connsiteX2" fmla="*/ 423048 w 824763"/>
              <a:gd name="connsiteY2" fmla="*/ 657966 h 1057517"/>
              <a:gd name="connsiteX3" fmla="*/ 615596 w 824763"/>
              <a:gd name="connsiteY3" fmla="*/ 882774 h 1057517"/>
              <a:gd name="connsiteX4" fmla="*/ 824763 w 824763"/>
              <a:gd name="connsiteY4" fmla="*/ 1057517 h 1057517"/>
              <a:gd name="connsiteX0" fmla="*/ 0 w 814257"/>
              <a:gd name="connsiteY0" fmla="*/ 0 h 1057517"/>
              <a:gd name="connsiteX1" fmla="*/ 60311 w 814257"/>
              <a:gd name="connsiteY1" fmla="*/ 142643 h 1057517"/>
              <a:gd name="connsiteX2" fmla="*/ 166538 w 814257"/>
              <a:gd name="connsiteY2" fmla="*/ 369903 h 1057517"/>
              <a:gd name="connsiteX3" fmla="*/ 412542 w 814257"/>
              <a:gd name="connsiteY3" fmla="*/ 657966 h 1057517"/>
              <a:gd name="connsiteX4" fmla="*/ 605090 w 814257"/>
              <a:gd name="connsiteY4" fmla="*/ 882774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60311 w 814257"/>
              <a:gd name="connsiteY1" fmla="*/ 142643 h 1057517"/>
              <a:gd name="connsiteX2" fmla="*/ 208075 w 814257"/>
              <a:gd name="connsiteY2" fmla="*/ 364550 h 1057517"/>
              <a:gd name="connsiteX3" fmla="*/ 412542 w 814257"/>
              <a:gd name="connsiteY3" fmla="*/ 657966 h 1057517"/>
              <a:gd name="connsiteX4" fmla="*/ 605090 w 814257"/>
              <a:gd name="connsiteY4" fmla="*/ 882774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86642 w 814257"/>
              <a:gd name="connsiteY1" fmla="*/ 140943 h 1057517"/>
              <a:gd name="connsiteX2" fmla="*/ 208075 w 814257"/>
              <a:gd name="connsiteY2" fmla="*/ 364550 h 1057517"/>
              <a:gd name="connsiteX3" fmla="*/ 412542 w 814257"/>
              <a:gd name="connsiteY3" fmla="*/ 657966 h 1057517"/>
              <a:gd name="connsiteX4" fmla="*/ 605090 w 814257"/>
              <a:gd name="connsiteY4" fmla="*/ 882774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86642 w 814257"/>
              <a:gd name="connsiteY1" fmla="*/ 140943 h 1057517"/>
              <a:gd name="connsiteX2" fmla="*/ 238016 w 814257"/>
              <a:gd name="connsiteY2" fmla="*/ 365206 h 1057517"/>
              <a:gd name="connsiteX3" fmla="*/ 412542 w 814257"/>
              <a:gd name="connsiteY3" fmla="*/ 657966 h 1057517"/>
              <a:gd name="connsiteX4" fmla="*/ 605090 w 814257"/>
              <a:gd name="connsiteY4" fmla="*/ 882774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86642 w 814257"/>
              <a:gd name="connsiteY1" fmla="*/ 140943 h 1057517"/>
              <a:gd name="connsiteX2" fmla="*/ 238016 w 814257"/>
              <a:gd name="connsiteY2" fmla="*/ 365206 h 1057517"/>
              <a:gd name="connsiteX3" fmla="*/ 439145 w 814257"/>
              <a:gd name="connsiteY3" fmla="*/ 651717 h 1057517"/>
              <a:gd name="connsiteX4" fmla="*/ 605090 w 814257"/>
              <a:gd name="connsiteY4" fmla="*/ 882774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86642 w 814257"/>
              <a:gd name="connsiteY1" fmla="*/ 140943 h 1057517"/>
              <a:gd name="connsiteX2" fmla="*/ 238016 w 814257"/>
              <a:gd name="connsiteY2" fmla="*/ 365206 h 1057517"/>
              <a:gd name="connsiteX3" fmla="*/ 439145 w 814257"/>
              <a:gd name="connsiteY3" fmla="*/ 651717 h 1057517"/>
              <a:gd name="connsiteX4" fmla="*/ 620601 w 814257"/>
              <a:gd name="connsiteY4" fmla="*/ 874004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86642 w 814257"/>
              <a:gd name="connsiteY1" fmla="*/ 140943 h 1057517"/>
              <a:gd name="connsiteX2" fmla="*/ 238016 w 814257"/>
              <a:gd name="connsiteY2" fmla="*/ 365206 h 1057517"/>
              <a:gd name="connsiteX3" fmla="*/ 439145 w 814257"/>
              <a:gd name="connsiteY3" fmla="*/ 651717 h 1057517"/>
              <a:gd name="connsiteX4" fmla="*/ 620601 w 814257"/>
              <a:gd name="connsiteY4" fmla="*/ 874004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86642 w 814257"/>
              <a:gd name="connsiteY1" fmla="*/ 140943 h 1057517"/>
              <a:gd name="connsiteX2" fmla="*/ 238016 w 814257"/>
              <a:gd name="connsiteY2" fmla="*/ 365206 h 1057517"/>
              <a:gd name="connsiteX3" fmla="*/ 439145 w 814257"/>
              <a:gd name="connsiteY3" fmla="*/ 651717 h 1057517"/>
              <a:gd name="connsiteX4" fmla="*/ 620601 w 814257"/>
              <a:gd name="connsiteY4" fmla="*/ 874004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86642 w 814257"/>
              <a:gd name="connsiteY1" fmla="*/ 140943 h 1057517"/>
              <a:gd name="connsiteX2" fmla="*/ 255785 w 814257"/>
              <a:gd name="connsiteY2" fmla="*/ 367775 h 1057517"/>
              <a:gd name="connsiteX3" fmla="*/ 439145 w 814257"/>
              <a:gd name="connsiteY3" fmla="*/ 651717 h 1057517"/>
              <a:gd name="connsiteX4" fmla="*/ 620601 w 814257"/>
              <a:gd name="connsiteY4" fmla="*/ 874004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86642 w 814257"/>
              <a:gd name="connsiteY1" fmla="*/ 140943 h 1057517"/>
              <a:gd name="connsiteX2" fmla="*/ 240948 w 814257"/>
              <a:gd name="connsiteY2" fmla="*/ 376163 h 1057517"/>
              <a:gd name="connsiteX3" fmla="*/ 439145 w 814257"/>
              <a:gd name="connsiteY3" fmla="*/ 651717 h 1057517"/>
              <a:gd name="connsiteX4" fmla="*/ 620601 w 814257"/>
              <a:gd name="connsiteY4" fmla="*/ 874004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86642 w 814257"/>
              <a:gd name="connsiteY1" fmla="*/ 140943 h 1057517"/>
              <a:gd name="connsiteX2" fmla="*/ 240948 w 814257"/>
              <a:gd name="connsiteY2" fmla="*/ 376163 h 1057517"/>
              <a:gd name="connsiteX3" fmla="*/ 439145 w 814257"/>
              <a:gd name="connsiteY3" fmla="*/ 651717 h 1057517"/>
              <a:gd name="connsiteX4" fmla="*/ 620601 w 814257"/>
              <a:gd name="connsiteY4" fmla="*/ 874004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86642 w 814257"/>
              <a:gd name="connsiteY1" fmla="*/ 140943 h 1057517"/>
              <a:gd name="connsiteX2" fmla="*/ 240948 w 814257"/>
              <a:gd name="connsiteY2" fmla="*/ 376163 h 1057517"/>
              <a:gd name="connsiteX3" fmla="*/ 439145 w 814257"/>
              <a:gd name="connsiteY3" fmla="*/ 651717 h 1057517"/>
              <a:gd name="connsiteX4" fmla="*/ 620601 w 814257"/>
              <a:gd name="connsiteY4" fmla="*/ 874004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86642 w 814257"/>
              <a:gd name="connsiteY1" fmla="*/ 140943 h 1057517"/>
              <a:gd name="connsiteX2" fmla="*/ 240948 w 814257"/>
              <a:gd name="connsiteY2" fmla="*/ 376163 h 1057517"/>
              <a:gd name="connsiteX3" fmla="*/ 439145 w 814257"/>
              <a:gd name="connsiteY3" fmla="*/ 651717 h 1057517"/>
              <a:gd name="connsiteX4" fmla="*/ 620601 w 814257"/>
              <a:gd name="connsiteY4" fmla="*/ 874004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86642 w 814257"/>
              <a:gd name="connsiteY1" fmla="*/ 140943 h 1057517"/>
              <a:gd name="connsiteX2" fmla="*/ 240948 w 814257"/>
              <a:gd name="connsiteY2" fmla="*/ 376163 h 1057517"/>
              <a:gd name="connsiteX3" fmla="*/ 439145 w 814257"/>
              <a:gd name="connsiteY3" fmla="*/ 651717 h 1057517"/>
              <a:gd name="connsiteX4" fmla="*/ 620601 w 814257"/>
              <a:gd name="connsiteY4" fmla="*/ 874004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86642 w 814257"/>
              <a:gd name="connsiteY1" fmla="*/ 140943 h 1057517"/>
              <a:gd name="connsiteX2" fmla="*/ 240948 w 814257"/>
              <a:gd name="connsiteY2" fmla="*/ 376163 h 1057517"/>
              <a:gd name="connsiteX3" fmla="*/ 439145 w 814257"/>
              <a:gd name="connsiteY3" fmla="*/ 651717 h 1057517"/>
              <a:gd name="connsiteX4" fmla="*/ 620601 w 814257"/>
              <a:gd name="connsiteY4" fmla="*/ 874004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86642 w 814257"/>
              <a:gd name="connsiteY1" fmla="*/ 140943 h 1057517"/>
              <a:gd name="connsiteX2" fmla="*/ 240948 w 814257"/>
              <a:gd name="connsiteY2" fmla="*/ 376163 h 1057517"/>
              <a:gd name="connsiteX3" fmla="*/ 439145 w 814257"/>
              <a:gd name="connsiteY3" fmla="*/ 651717 h 1057517"/>
              <a:gd name="connsiteX4" fmla="*/ 620601 w 814257"/>
              <a:gd name="connsiteY4" fmla="*/ 874004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86642 w 814257"/>
              <a:gd name="connsiteY1" fmla="*/ 140943 h 1057517"/>
              <a:gd name="connsiteX2" fmla="*/ 240948 w 814257"/>
              <a:gd name="connsiteY2" fmla="*/ 376163 h 1057517"/>
              <a:gd name="connsiteX3" fmla="*/ 439145 w 814257"/>
              <a:gd name="connsiteY3" fmla="*/ 651717 h 1057517"/>
              <a:gd name="connsiteX4" fmla="*/ 628018 w 814257"/>
              <a:gd name="connsiteY4" fmla="*/ 869810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86642 w 814257"/>
              <a:gd name="connsiteY1" fmla="*/ 140943 h 1057517"/>
              <a:gd name="connsiteX2" fmla="*/ 240948 w 814257"/>
              <a:gd name="connsiteY2" fmla="*/ 376163 h 1057517"/>
              <a:gd name="connsiteX3" fmla="*/ 450272 w 814257"/>
              <a:gd name="connsiteY3" fmla="*/ 645425 h 1057517"/>
              <a:gd name="connsiteX4" fmla="*/ 628018 w 814257"/>
              <a:gd name="connsiteY4" fmla="*/ 869810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86642 w 814257"/>
              <a:gd name="connsiteY1" fmla="*/ 140943 h 1057517"/>
              <a:gd name="connsiteX2" fmla="*/ 255527 w 814257"/>
              <a:gd name="connsiteY2" fmla="*/ 372126 h 1057517"/>
              <a:gd name="connsiteX3" fmla="*/ 450272 w 814257"/>
              <a:gd name="connsiteY3" fmla="*/ 645425 h 1057517"/>
              <a:gd name="connsiteX4" fmla="*/ 628018 w 814257"/>
              <a:gd name="connsiteY4" fmla="*/ 869810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97511 w 814257"/>
              <a:gd name="connsiteY1" fmla="*/ 139002 h 1057517"/>
              <a:gd name="connsiteX2" fmla="*/ 255527 w 814257"/>
              <a:gd name="connsiteY2" fmla="*/ 372126 h 1057517"/>
              <a:gd name="connsiteX3" fmla="*/ 450272 w 814257"/>
              <a:gd name="connsiteY3" fmla="*/ 645425 h 1057517"/>
              <a:gd name="connsiteX4" fmla="*/ 628018 w 814257"/>
              <a:gd name="connsiteY4" fmla="*/ 869810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97511 w 814257"/>
              <a:gd name="connsiteY1" fmla="*/ 139002 h 1057517"/>
              <a:gd name="connsiteX2" fmla="*/ 255527 w 814257"/>
              <a:gd name="connsiteY2" fmla="*/ 372126 h 1057517"/>
              <a:gd name="connsiteX3" fmla="*/ 450272 w 814257"/>
              <a:gd name="connsiteY3" fmla="*/ 645425 h 1057517"/>
              <a:gd name="connsiteX4" fmla="*/ 628018 w 814257"/>
              <a:gd name="connsiteY4" fmla="*/ 869810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97511 w 814257"/>
              <a:gd name="connsiteY1" fmla="*/ 139002 h 1057517"/>
              <a:gd name="connsiteX2" fmla="*/ 255527 w 814257"/>
              <a:gd name="connsiteY2" fmla="*/ 372126 h 1057517"/>
              <a:gd name="connsiteX3" fmla="*/ 450272 w 814257"/>
              <a:gd name="connsiteY3" fmla="*/ 645425 h 1057517"/>
              <a:gd name="connsiteX4" fmla="*/ 628018 w 814257"/>
              <a:gd name="connsiteY4" fmla="*/ 869810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97511 w 814257"/>
              <a:gd name="connsiteY1" fmla="*/ 139002 h 1057517"/>
              <a:gd name="connsiteX2" fmla="*/ 255527 w 814257"/>
              <a:gd name="connsiteY2" fmla="*/ 372126 h 1057517"/>
              <a:gd name="connsiteX3" fmla="*/ 450272 w 814257"/>
              <a:gd name="connsiteY3" fmla="*/ 645425 h 1057517"/>
              <a:gd name="connsiteX4" fmla="*/ 628018 w 814257"/>
              <a:gd name="connsiteY4" fmla="*/ 869810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97511 w 814257"/>
              <a:gd name="connsiteY1" fmla="*/ 139002 h 1057517"/>
              <a:gd name="connsiteX2" fmla="*/ 255527 w 814257"/>
              <a:gd name="connsiteY2" fmla="*/ 372126 h 1057517"/>
              <a:gd name="connsiteX3" fmla="*/ 450272 w 814257"/>
              <a:gd name="connsiteY3" fmla="*/ 645425 h 1057517"/>
              <a:gd name="connsiteX4" fmla="*/ 628018 w 814257"/>
              <a:gd name="connsiteY4" fmla="*/ 869810 h 1057517"/>
              <a:gd name="connsiteX5" fmla="*/ 814257 w 814257"/>
              <a:gd name="connsiteY5" fmla="*/ 1057517 h 1057517"/>
              <a:gd name="connsiteX0" fmla="*/ 0 w 814257"/>
              <a:gd name="connsiteY0" fmla="*/ 0 h 1057517"/>
              <a:gd name="connsiteX1" fmla="*/ 97511 w 814257"/>
              <a:gd name="connsiteY1" fmla="*/ 139002 h 1057517"/>
              <a:gd name="connsiteX2" fmla="*/ 255527 w 814257"/>
              <a:gd name="connsiteY2" fmla="*/ 372126 h 1057517"/>
              <a:gd name="connsiteX3" fmla="*/ 450272 w 814257"/>
              <a:gd name="connsiteY3" fmla="*/ 645425 h 1057517"/>
              <a:gd name="connsiteX4" fmla="*/ 628018 w 814257"/>
              <a:gd name="connsiteY4" fmla="*/ 869810 h 1057517"/>
              <a:gd name="connsiteX5" fmla="*/ 814257 w 814257"/>
              <a:gd name="connsiteY5" fmla="*/ 1057517 h 105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257" h="1057517">
                <a:moveTo>
                  <a:pt x="0" y="0"/>
                </a:moveTo>
                <a:cubicBezTo>
                  <a:pt x="41085" y="49464"/>
                  <a:pt x="44827" y="74626"/>
                  <a:pt x="97511" y="139002"/>
                </a:cubicBezTo>
                <a:cubicBezTo>
                  <a:pt x="136394" y="194360"/>
                  <a:pt x="196734" y="287722"/>
                  <a:pt x="255527" y="372126"/>
                </a:cubicBezTo>
                <a:cubicBezTo>
                  <a:pt x="314320" y="456530"/>
                  <a:pt x="388190" y="562478"/>
                  <a:pt x="450272" y="645425"/>
                </a:cubicBezTo>
                <a:cubicBezTo>
                  <a:pt x="512354" y="728372"/>
                  <a:pt x="567074" y="805864"/>
                  <a:pt x="628018" y="869810"/>
                </a:cubicBezTo>
                <a:cubicBezTo>
                  <a:pt x="676513" y="930351"/>
                  <a:pt x="767337" y="1016443"/>
                  <a:pt x="814257" y="1057517"/>
                </a:cubicBezTo>
              </a:path>
            </a:pathLst>
          </a:custGeom>
          <a:noFill/>
          <a:ln w="47625" cap="flat" cmpd="sng" algn="ctr">
            <a:solidFill>
              <a:srgbClr val="FFFF00"/>
            </a:solidFill>
            <a:prstDash val="sysDash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292080" y="116632"/>
            <a:ext cx="37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i="1" dirty="0" smtClean="0">
                <a:solidFill>
                  <a:srgbClr val="FFE100"/>
                </a:solidFill>
                <a:latin typeface="Calibri" pitchFamily="34" charset="0"/>
              </a:rPr>
              <a:t>Los Asalariados en la</a:t>
            </a:r>
            <a:r>
              <a:rPr lang="es-ES" sz="3200" i="1" dirty="0" smtClean="0">
                <a:solidFill>
                  <a:srgbClr val="FFE100"/>
                </a:solidFill>
                <a:latin typeface="Calibri" pitchFamily="34" charset="0"/>
              </a:rPr>
              <a:t/>
            </a:r>
            <a:br>
              <a:rPr lang="es-ES" sz="3200" i="1" dirty="0" smtClean="0">
                <a:solidFill>
                  <a:srgbClr val="FFE100"/>
                </a:solidFill>
                <a:latin typeface="Calibri" pitchFamily="34" charset="0"/>
              </a:rPr>
            </a:br>
            <a:r>
              <a:rPr lang="es-ES" sz="3200" i="1" dirty="0" smtClean="0">
                <a:solidFill>
                  <a:srgbClr val="FFE100"/>
                </a:solidFill>
                <a:latin typeface="Calibri" pitchFamily="34" charset="0"/>
              </a:rPr>
              <a:t>Distribución </a:t>
            </a:r>
            <a:r>
              <a:rPr lang="es-ES" sz="3200" i="1" dirty="0">
                <a:solidFill>
                  <a:srgbClr val="FFE100"/>
                </a:solidFill>
                <a:latin typeface="Calibri" pitchFamily="34" charset="0"/>
              </a:rPr>
              <a:t>del PIB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7302338" y="6381328"/>
            <a:ext cx="1806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Calibri" pitchFamily="34" charset="0"/>
              </a:rPr>
              <a:t>Elaboración propia con datos del INE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5" name="4 Elipse"/>
          <p:cNvSpPr/>
          <p:nvPr/>
        </p:nvSpPr>
        <p:spPr bwMode="auto">
          <a:xfrm rot="16200000">
            <a:off x="6870291" y="5013176"/>
            <a:ext cx="647808" cy="804282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44 Elipse"/>
          <p:cNvSpPr/>
          <p:nvPr/>
        </p:nvSpPr>
        <p:spPr bwMode="auto">
          <a:xfrm rot="16200000">
            <a:off x="660684" y="5034656"/>
            <a:ext cx="647808" cy="804282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1109651" y="4646746"/>
            <a:ext cx="91884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800" b="1" dirty="0" smtClean="0">
                <a:solidFill>
                  <a:srgbClr val="66FF33"/>
                </a:solidFill>
                <a:latin typeface="Calibri" pitchFamily="34" charset="0"/>
              </a:rPr>
              <a:t>!!</a:t>
            </a:r>
            <a:endParaRPr lang="es-ES" sz="8800" dirty="0"/>
          </a:p>
        </p:txBody>
      </p:sp>
      <p:cxnSp>
        <p:nvCxnSpPr>
          <p:cNvPr id="13" name="12 Conector recto de flecha"/>
          <p:cNvCxnSpPr/>
          <p:nvPr/>
        </p:nvCxnSpPr>
        <p:spPr bwMode="auto">
          <a:xfrm flipV="1">
            <a:off x="5214540" y="4486260"/>
            <a:ext cx="1116000" cy="0"/>
          </a:xfrm>
          <a:prstGeom prst="straightConnector1">
            <a:avLst/>
          </a:prstGeom>
          <a:solidFill>
            <a:srgbClr val="FFF305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50" name="49 Conector recto de flecha"/>
          <p:cNvCxnSpPr/>
          <p:nvPr/>
        </p:nvCxnSpPr>
        <p:spPr bwMode="auto">
          <a:xfrm flipV="1">
            <a:off x="4510618" y="4258461"/>
            <a:ext cx="1692000" cy="0"/>
          </a:xfrm>
          <a:prstGeom prst="straightConnector1">
            <a:avLst/>
          </a:prstGeom>
          <a:solidFill>
            <a:srgbClr val="FFF305"/>
          </a:solidFill>
          <a:ln w="25400" cap="flat" cmpd="sng" algn="ctr">
            <a:solidFill>
              <a:srgbClr val="FFC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54" name="53 Conector recto de flecha"/>
          <p:cNvCxnSpPr/>
          <p:nvPr/>
        </p:nvCxnSpPr>
        <p:spPr bwMode="auto">
          <a:xfrm flipV="1">
            <a:off x="3773947" y="5482597"/>
            <a:ext cx="3132000" cy="0"/>
          </a:xfrm>
          <a:prstGeom prst="straightConnector1">
            <a:avLst/>
          </a:prstGeom>
          <a:solidFill>
            <a:srgbClr val="FFF305"/>
          </a:solidFill>
          <a:ln w="25400" cap="flat" cmpd="sng" algn="ctr">
            <a:solidFill>
              <a:srgbClr val="66FF66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55" name="5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382118"/>
              </p:ext>
            </p:extLst>
          </p:nvPr>
        </p:nvGraphicFramePr>
        <p:xfrm>
          <a:off x="5868144" y="1232920"/>
          <a:ext cx="3096000" cy="1476000"/>
        </p:xfrm>
        <a:graphic>
          <a:graphicData uri="http://schemas.openxmlformats.org/drawingml/2006/table">
            <a:tbl>
              <a:tblPr/>
              <a:tblGrid>
                <a:gridCol w="720000"/>
                <a:gridCol w="720000"/>
                <a:gridCol w="792000"/>
                <a:gridCol w="864000"/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latin typeface="Calibri" pitchFamily="34" charset="0"/>
                        </a:rPr>
                        <a:t>(</a:t>
                      </a:r>
                      <a:r>
                        <a:rPr lang="es-ES" sz="1400" b="1" i="0" u="none" strike="noStrike" dirty="0" smtClean="0">
                          <a:latin typeface="Calibri" pitchFamily="34" charset="0"/>
                        </a:rPr>
                        <a:t>M </a:t>
                      </a:r>
                      <a:r>
                        <a:rPr lang="es-ES" sz="1400" b="1" i="0" u="none" strike="noStrike" dirty="0" smtClean="0">
                          <a:latin typeface="Calibri" pitchFamily="34" charset="0"/>
                        </a:rPr>
                        <a:t>Bs.)</a:t>
                      </a:r>
                      <a:endParaRPr lang="es-ES" sz="1400" b="1" i="0" u="none" strike="noStrike" dirty="0">
                        <a:latin typeface="Calibri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latin typeface="Calibri" pitchFamily="34" charset="0"/>
                        </a:rPr>
                        <a:t>1990</a:t>
                      </a:r>
                    </a:p>
                  </a:txBody>
                  <a:tcPr marL="0" marR="1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latin typeface="Calibri" pitchFamily="34" charset="0"/>
                        </a:rPr>
                        <a:t>2000</a:t>
                      </a:r>
                    </a:p>
                  </a:txBody>
                  <a:tcPr marL="0" marR="1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2013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1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indent="95250" algn="ctr" fontAlgn="b"/>
                      <a:r>
                        <a:rPr lang="es-ES" sz="1600" b="1" i="0" u="none" strike="noStrike" dirty="0">
                          <a:latin typeface="Calibri" pitchFamily="34" charset="0"/>
                        </a:rPr>
                        <a:t>PIB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tabLst/>
                      </a:pPr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15.459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180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51.928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180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211.454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180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indent="95250" algn="ctr" fontAlgn="b"/>
                      <a:r>
                        <a:rPr lang="es-ES" sz="1600" b="1" i="0" u="none" strike="noStrike" dirty="0">
                          <a:latin typeface="Calibri" pitchFamily="34" charset="0"/>
                        </a:rPr>
                        <a:t>IMP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1.326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180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7.253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180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53.714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180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indent="95250" algn="ctr" fontAlgn="b"/>
                      <a:r>
                        <a:rPr lang="es-ES" sz="1600" b="1" i="0" u="none" strike="noStrike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REM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5.402</a:t>
                      </a:r>
                      <a:endParaRPr lang="es-ES" sz="1600" b="1" i="0" u="none" strike="noStrike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180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18.727</a:t>
                      </a:r>
                      <a:endParaRPr lang="es-ES" sz="1600" b="1" i="0" u="none" strike="noStrike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180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53.023</a:t>
                      </a:r>
                      <a:endParaRPr lang="es-ES" sz="1600" b="1" i="0" u="none" strike="noStrike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180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indent="95250" algn="ctr" fontAlgn="b"/>
                      <a:r>
                        <a:rPr lang="es-ES" sz="1600" b="1" i="0" u="none" strike="noStrike" dirty="0">
                          <a:latin typeface="Calibri" pitchFamily="34" charset="0"/>
                        </a:rPr>
                        <a:t>EBE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8.731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180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25.948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180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latin typeface="Calibri" pitchFamily="34" charset="0"/>
                        </a:rPr>
                        <a:t>109.203</a:t>
                      </a:r>
                      <a:endParaRPr lang="es-ES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180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308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85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85" decel="100000"/>
                                        <p:tgtEl>
                                          <p:spTgt spid="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6" grpId="0"/>
      <p:bldP spid="56" grpId="1"/>
      <p:bldP spid="57" grpId="0"/>
      <p:bldP spid="57" grpId="1"/>
      <p:bldP spid="58" grpId="0"/>
      <p:bldP spid="59" grpId="0"/>
      <p:bldP spid="59" grpId="1"/>
      <p:bldP spid="62" grpId="0"/>
      <p:bldP spid="62" grpId="1"/>
      <p:bldP spid="63" grpId="0"/>
      <p:bldP spid="65" grpId="0" animBg="1"/>
      <p:bldP spid="68" grpId="0" animBg="1"/>
      <p:bldP spid="70" grpId="0"/>
      <p:bldP spid="71" grpId="0"/>
      <p:bldP spid="72" grpId="0"/>
      <p:bldP spid="78" grpId="0"/>
      <p:bldP spid="78" grpId="1"/>
      <p:bldP spid="79" grpId="0"/>
      <p:bldP spid="79" grpId="1"/>
      <p:bldP spid="80" grpId="0"/>
      <p:bldP spid="42" grpId="0" animBg="1"/>
      <p:bldP spid="84" grpId="0" animBg="1"/>
      <p:bldP spid="5" grpId="0" animBg="1"/>
      <p:bldP spid="45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3967" y="1484784"/>
            <a:ext cx="8077781" cy="4824872"/>
            <a:chOff x="513448" y="1486994"/>
            <a:chExt cx="8077781" cy="4824872"/>
          </a:xfrm>
        </p:grpSpPr>
        <p:sp>
          <p:nvSpPr>
            <p:cNvPr id="4" name="3 Rectángulo"/>
            <p:cNvSpPr/>
            <p:nvPr/>
          </p:nvSpPr>
          <p:spPr bwMode="auto">
            <a:xfrm>
              <a:off x="513448" y="3171660"/>
              <a:ext cx="900000" cy="5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ESTADO</a:t>
              </a:r>
            </a:p>
          </p:txBody>
        </p:sp>
        <p:sp>
          <p:nvSpPr>
            <p:cNvPr id="5" name="4 Rectángulo"/>
            <p:cNvSpPr/>
            <p:nvPr/>
          </p:nvSpPr>
          <p:spPr bwMode="auto">
            <a:xfrm>
              <a:off x="1967012" y="3172868"/>
              <a:ext cx="900000" cy="5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P. Monet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Dinero</a:t>
              </a:r>
              <a:endParaRPr kumimoji="0" lang="es-ES" sz="1600" b="1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" name="5 Rectángulo"/>
            <p:cNvSpPr/>
            <p:nvPr/>
          </p:nvSpPr>
          <p:spPr bwMode="auto">
            <a:xfrm>
              <a:off x="3407706" y="3172868"/>
              <a:ext cx="900000" cy="5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Consumo</a:t>
              </a:r>
              <a:r>
                <a:rPr lang="es-ES" sz="1600" b="1" dirty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/>
              </a:r>
              <a:br>
                <a:rPr lang="es-ES" sz="1600" b="1" dirty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</a:b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Gasto-AP</a:t>
              </a:r>
              <a:endParaRPr kumimoji="0" lang="es-ES" sz="1600" b="1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" name="6 Rectángulo"/>
            <p:cNvSpPr/>
            <p:nvPr/>
          </p:nvSpPr>
          <p:spPr bwMode="auto">
            <a:xfrm>
              <a:off x="4842806" y="3172868"/>
              <a:ext cx="900000" cy="540000"/>
            </a:xfrm>
            <a:prstGeom prst="rect">
              <a:avLst/>
            </a:prstGeom>
            <a:solidFill>
              <a:srgbClr val="99FF99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Empresas</a:t>
              </a:r>
              <a:endParaRPr kumimoji="0" lang="es-ES" sz="1600" b="1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" name="7 Rectángulo"/>
            <p:cNvSpPr/>
            <p:nvPr/>
          </p:nvSpPr>
          <p:spPr bwMode="auto">
            <a:xfrm>
              <a:off x="6633506" y="3179218"/>
              <a:ext cx="900000" cy="540000"/>
            </a:xfrm>
            <a:prstGeom prst="rect">
              <a:avLst/>
            </a:prstGeom>
            <a:solidFill>
              <a:srgbClr val="99FF99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Empleo y</a:t>
              </a:r>
              <a:b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</a:br>
              <a:r>
                <a:rPr lang="es-ES" sz="1600" b="1" dirty="0" err="1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Remun</a:t>
              </a: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.</a:t>
              </a:r>
              <a:endParaRPr kumimoji="0" lang="es-ES" sz="1600" b="1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" name="8 Rectángulo"/>
            <p:cNvSpPr/>
            <p:nvPr/>
          </p:nvSpPr>
          <p:spPr bwMode="auto">
            <a:xfrm>
              <a:off x="6665256" y="5043843"/>
              <a:ext cx="900000" cy="540000"/>
            </a:xfrm>
            <a:prstGeom prst="rect">
              <a:avLst/>
            </a:prstGeom>
            <a:solidFill>
              <a:srgbClr val="BEFFC8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Ingreso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Hogares</a:t>
              </a:r>
            </a:p>
          </p:txBody>
        </p:sp>
        <p:sp>
          <p:nvSpPr>
            <p:cNvPr id="10" name="9 Rectángulo"/>
            <p:cNvSpPr/>
            <p:nvPr/>
          </p:nvSpPr>
          <p:spPr bwMode="auto">
            <a:xfrm>
              <a:off x="4842806" y="5043843"/>
              <a:ext cx="900000" cy="540000"/>
            </a:xfrm>
            <a:prstGeom prst="rect">
              <a:avLst/>
            </a:prstGeom>
            <a:solidFill>
              <a:srgbClr val="99FF66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IMPUESTOS</a:t>
              </a:r>
              <a:endParaRPr kumimoji="0" lang="es-ES" sz="1400" b="1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 bwMode="auto">
            <a:xfrm>
              <a:off x="5859261" y="4112402"/>
              <a:ext cx="900000" cy="540000"/>
            </a:xfrm>
            <a:prstGeom prst="rect">
              <a:avLst/>
            </a:prstGeom>
            <a:solidFill>
              <a:srgbClr val="BEFFC8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B/S</a:t>
              </a:r>
              <a:endParaRPr kumimoji="0" lang="es-ES" sz="16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" name="11 Rectángulo"/>
            <p:cNvSpPr/>
            <p:nvPr/>
          </p:nvSpPr>
          <p:spPr bwMode="auto">
            <a:xfrm>
              <a:off x="2718731" y="2429918"/>
              <a:ext cx="900000" cy="540000"/>
            </a:xfrm>
            <a:prstGeom prst="rect">
              <a:avLst/>
            </a:prstGeom>
            <a:solidFill>
              <a:srgbClr val="BEFFC8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B/S</a:t>
              </a:r>
              <a:endParaRPr kumimoji="0" lang="es-ES" sz="16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12 Rectángulo"/>
            <p:cNvSpPr/>
            <p:nvPr/>
          </p:nvSpPr>
          <p:spPr bwMode="auto">
            <a:xfrm>
              <a:off x="2615229" y="5771866"/>
              <a:ext cx="900000" cy="5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B/S </a:t>
              </a:r>
              <a:b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</a:b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Públicos</a:t>
              </a:r>
              <a:endParaRPr kumimoji="0" lang="es-ES" sz="16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4" name="13 Conector angular"/>
            <p:cNvCxnSpPr/>
            <p:nvPr/>
          </p:nvCxnSpPr>
          <p:spPr bwMode="auto">
            <a:xfrm rot="16200000" flipH="1">
              <a:off x="553801" y="3976761"/>
              <a:ext cx="2330207" cy="1800000"/>
            </a:xfrm>
            <a:prstGeom prst="bentConnector2">
              <a:avLst/>
            </a:prstGeom>
            <a:solidFill>
              <a:srgbClr val="FFF305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15" name="14 Conector angular"/>
            <p:cNvCxnSpPr>
              <a:endCxn id="9" idx="2"/>
            </p:cNvCxnSpPr>
            <p:nvPr/>
          </p:nvCxnSpPr>
          <p:spPr bwMode="auto">
            <a:xfrm flipV="1">
              <a:off x="3542531" y="5583842"/>
              <a:ext cx="3572725" cy="360000"/>
            </a:xfrm>
            <a:prstGeom prst="bentConnector2">
              <a:avLst/>
            </a:prstGeom>
            <a:solidFill>
              <a:srgbClr val="FFF305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16" name="15 Conector recto"/>
            <p:cNvCxnSpPr/>
            <p:nvPr/>
          </p:nvCxnSpPr>
          <p:spPr bwMode="auto">
            <a:xfrm>
              <a:off x="3515229" y="6104781"/>
              <a:ext cx="5076000" cy="0"/>
            </a:xfrm>
            <a:prstGeom prst="line">
              <a:avLst/>
            </a:prstGeom>
            <a:solidFill>
              <a:srgbClr val="FFF30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16 Conector recto"/>
            <p:cNvCxnSpPr/>
            <p:nvPr/>
          </p:nvCxnSpPr>
          <p:spPr bwMode="auto">
            <a:xfrm rot="16200000">
              <a:off x="6759861" y="4278314"/>
              <a:ext cx="3636000" cy="0"/>
            </a:xfrm>
            <a:prstGeom prst="line">
              <a:avLst/>
            </a:prstGeom>
            <a:solidFill>
              <a:srgbClr val="FFF30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17 Conector recto"/>
            <p:cNvCxnSpPr/>
            <p:nvPr/>
          </p:nvCxnSpPr>
          <p:spPr bwMode="auto">
            <a:xfrm>
              <a:off x="5385441" y="2468783"/>
              <a:ext cx="3204000" cy="0"/>
            </a:xfrm>
            <a:prstGeom prst="line">
              <a:avLst/>
            </a:prstGeom>
            <a:solidFill>
              <a:srgbClr val="FFF30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18 Conector recto de flecha"/>
            <p:cNvCxnSpPr/>
            <p:nvPr/>
          </p:nvCxnSpPr>
          <p:spPr bwMode="auto">
            <a:xfrm>
              <a:off x="5385441" y="2464516"/>
              <a:ext cx="0" cy="707144"/>
            </a:xfrm>
            <a:prstGeom prst="straightConnector1">
              <a:avLst/>
            </a:prstGeom>
            <a:solidFill>
              <a:srgbClr val="FFF30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20" name="19 Conector recto de flecha"/>
            <p:cNvCxnSpPr/>
            <p:nvPr/>
          </p:nvCxnSpPr>
          <p:spPr bwMode="auto">
            <a:xfrm rot="16200000">
              <a:off x="6202521" y="2988586"/>
              <a:ext cx="0" cy="900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cxnSp>
          <p:nvCxnSpPr>
            <p:cNvPr id="21" name="20 Conector recto de flecha"/>
            <p:cNvCxnSpPr/>
            <p:nvPr/>
          </p:nvCxnSpPr>
          <p:spPr bwMode="auto">
            <a:xfrm>
              <a:off x="5289643" y="3716402"/>
              <a:ext cx="0" cy="1332000"/>
            </a:xfrm>
            <a:prstGeom prst="straightConnector1">
              <a:avLst/>
            </a:prstGeom>
            <a:solidFill>
              <a:srgbClr val="FFF305"/>
            </a:solidFill>
            <a:ln w="38100" cap="flat" cmpd="sng" algn="ctr">
              <a:solidFill>
                <a:srgbClr val="F78009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grpSp>
          <p:nvGrpSpPr>
            <p:cNvPr id="22" name="21 Grupo"/>
            <p:cNvGrpSpPr/>
            <p:nvPr/>
          </p:nvGrpSpPr>
          <p:grpSpPr>
            <a:xfrm>
              <a:off x="5456718" y="3726858"/>
              <a:ext cx="417330" cy="612000"/>
              <a:chOff x="5945765" y="3968872"/>
              <a:chExt cx="288000" cy="612000"/>
            </a:xfrm>
          </p:grpSpPr>
          <p:cxnSp>
            <p:nvCxnSpPr>
              <p:cNvPr id="61" name="60 Conector recto de flecha"/>
              <p:cNvCxnSpPr/>
              <p:nvPr/>
            </p:nvCxnSpPr>
            <p:spPr bwMode="auto">
              <a:xfrm rot="16200000">
                <a:off x="6089765" y="4424364"/>
                <a:ext cx="0" cy="288000"/>
              </a:xfrm>
              <a:prstGeom prst="straightConnector1">
                <a:avLst/>
              </a:prstGeom>
              <a:solidFill>
                <a:srgbClr val="FFF30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lg" len="med"/>
              </a:ln>
              <a:effectLst/>
            </p:spPr>
          </p:cxnSp>
          <p:cxnSp>
            <p:nvCxnSpPr>
              <p:cNvPr id="62" name="61 Conector recto de flecha"/>
              <p:cNvCxnSpPr/>
              <p:nvPr/>
            </p:nvCxnSpPr>
            <p:spPr bwMode="auto">
              <a:xfrm>
                <a:off x="5950667" y="3968872"/>
                <a:ext cx="0" cy="612000"/>
              </a:xfrm>
              <a:prstGeom prst="straightConnector1">
                <a:avLst/>
              </a:prstGeom>
              <a:solidFill>
                <a:srgbClr val="FFF30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</p:grpSp>
        <p:sp>
          <p:nvSpPr>
            <p:cNvPr id="23" name="22 Rectángulo"/>
            <p:cNvSpPr/>
            <p:nvPr/>
          </p:nvSpPr>
          <p:spPr bwMode="auto">
            <a:xfrm>
              <a:off x="7500838" y="4065516"/>
              <a:ext cx="900000" cy="5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Consumo</a:t>
              </a:r>
              <a:endParaRPr kumimoji="0" lang="es-ES" sz="1600" b="1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24" name="23 Conector recto de flecha"/>
            <p:cNvCxnSpPr/>
            <p:nvPr/>
          </p:nvCxnSpPr>
          <p:spPr bwMode="auto">
            <a:xfrm>
              <a:off x="7085829" y="3738170"/>
              <a:ext cx="0" cy="1332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cxnSp>
          <p:nvCxnSpPr>
            <p:cNvPr id="25" name="24 Conector recto de flecha"/>
            <p:cNvCxnSpPr/>
            <p:nvPr/>
          </p:nvCxnSpPr>
          <p:spPr bwMode="auto">
            <a:xfrm rot="5400000" flipH="1">
              <a:off x="6191631" y="4980720"/>
              <a:ext cx="0" cy="900000"/>
            </a:xfrm>
            <a:prstGeom prst="straightConnector1">
              <a:avLst/>
            </a:prstGeom>
            <a:solidFill>
              <a:srgbClr val="FFF305"/>
            </a:solidFill>
            <a:ln w="76200" cap="flat" cmpd="sng" algn="ctr">
              <a:solidFill>
                <a:srgbClr val="F7800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25 Conector recto de flecha"/>
            <p:cNvCxnSpPr/>
            <p:nvPr/>
          </p:nvCxnSpPr>
          <p:spPr bwMode="auto">
            <a:xfrm rot="16200000">
              <a:off x="6451955" y="5034630"/>
              <a:ext cx="0" cy="432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cxnSp>
          <p:nvCxnSpPr>
            <p:cNvPr id="27" name="26 Conector recto de flecha"/>
            <p:cNvCxnSpPr/>
            <p:nvPr/>
          </p:nvCxnSpPr>
          <p:spPr bwMode="auto">
            <a:xfrm>
              <a:off x="6234903" y="4641704"/>
              <a:ext cx="0" cy="612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27 Conector recto de flecha"/>
            <p:cNvCxnSpPr/>
            <p:nvPr/>
          </p:nvCxnSpPr>
          <p:spPr bwMode="auto">
            <a:xfrm rot="10800000">
              <a:off x="7945575" y="4587243"/>
              <a:ext cx="0" cy="756000"/>
            </a:xfrm>
            <a:prstGeom prst="straightConnector1">
              <a:avLst/>
            </a:prstGeom>
            <a:solidFill>
              <a:srgbClr val="FFF305"/>
            </a:solidFill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cxnSp>
          <p:nvCxnSpPr>
            <p:cNvPr id="29" name="28 Conector recto de flecha"/>
            <p:cNvCxnSpPr/>
            <p:nvPr/>
          </p:nvCxnSpPr>
          <p:spPr bwMode="auto">
            <a:xfrm rot="16200000">
              <a:off x="7762047" y="5145372"/>
              <a:ext cx="0" cy="360000"/>
            </a:xfrm>
            <a:prstGeom prst="straightConnector1">
              <a:avLst/>
            </a:prstGeom>
            <a:solidFill>
              <a:srgbClr val="FFF305"/>
            </a:solidFill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29 Conector recto de flecha"/>
            <p:cNvCxnSpPr/>
            <p:nvPr/>
          </p:nvCxnSpPr>
          <p:spPr bwMode="auto">
            <a:xfrm rot="5400000">
              <a:off x="6734302" y="1584951"/>
              <a:ext cx="0" cy="2232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30 Conector recto de flecha"/>
            <p:cNvCxnSpPr/>
            <p:nvPr/>
          </p:nvCxnSpPr>
          <p:spPr bwMode="auto">
            <a:xfrm rot="10800000">
              <a:off x="7838245" y="2688169"/>
              <a:ext cx="0" cy="1368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31 Conector recto de flecha"/>
            <p:cNvCxnSpPr/>
            <p:nvPr/>
          </p:nvCxnSpPr>
          <p:spPr bwMode="auto">
            <a:xfrm>
              <a:off x="5617311" y="2710536"/>
              <a:ext cx="0" cy="468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cxnSp>
          <p:nvCxnSpPr>
            <p:cNvPr id="33" name="32 Conector recto de flecha"/>
            <p:cNvCxnSpPr/>
            <p:nvPr/>
          </p:nvCxnSpPr>
          <p:spPr bwMode="auto">
            <a:xfrm rot="16200000">
              <a:off x="1718904" y="3186488"/>
              <a:ext cx="0" cy="540000"/>
            </a:xfrm>
            <a:prstGeom prst="straightConnector1">
              <a:avLst/>
            </a:prstGeom>
            <a:solidFill>
              <a:srgbClr val="FFF305"/>
            </a:solidFill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</p:cxnSp>
        <p:cxnSp>
          <p:nvCxnSpPr>
            <p:cNvPr id="34" name="33 Conector recto de flecha"/>
            <p:cNvCxnSpPr/>
            <p:nvPr/>
          </p:nvCxnSpPr>
          <p:spPr bwMode="auto">
            <a:xfrm flipH="1" flipV="1">
              <a:off x="3607282" y="2699918"/>
              <a:ext cx="1332000" cy="1033"/>
            </a:xfrm>
            <a:prstGeom prst="straightConnector1">
              <a:avLst/>
            </a:prstGeom>
            <a:solidFill>
              <a:srgbClr val="FFF305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cxnSp>
          <p:nvCxnSpPr>
            <p:cNvPr id="35" name="34 Conector recto de flecha"/>
            <p:cNvCxnSpPr/>
            <p:nvPr/>
          </p:nvCxnSpPr>
          <p:spPr bwMode="auto">
            <a:xfrm rot="10800000">
              <a:off x="4923532" y="2697818"/>
              <a:ext cx="0" cy="468000"/>
            </a:xfrm>
            <a:prstGeom prst="straightConnector1">
              <a:avLst/>
            </a:prstGeom>
            <a:solidFill>
              <a:srgbClr val="FFF305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6" name="35 Grupo"/>
            <p:cNvGrpSpPr/>
            <p:nvPr/>
          </p:nvGrpSpPr>
          <p:grpSpPr>
            <a:xfrm rot="16200000">
              <a:off x="1664375" y="2139149"/>
              <a:ext cx="504000" cy="1545247"/>
              <a:chOff x="2269484" y="3098027"/>
              <a:chExt cx="1512000" cy="468000"/>
            </a:xfrm>
          </p:grpSpPr>
          <p:cxnSp>
            <p:nvCxnSpPr>
              <p:cNvPr id="59" name="58 Conector recto de flecha"/>
              <p:cNvCxnSpPr/>
              <p:nvPr/>
            </p:nvCxnSpPr>
            <p:spPr bwMode="auto">
              <a:xfrm rot="5400000">
                <a:off x="3025484" y="2348792"/>
                <a:ext cx="0" cy="1512000"/>
              </a:xfrm>
              <a:prstGeom prst="straightConnector1">
                <a:avLst/>
              </a:prstGeom>
              <a:solidFill>
                <a:srgbClr val="FFF305"/>
              </a:solidFill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60" name="59 Conector recto de flecha"/>
              <p:cNvCxnSpPr/>
              <p:nvPr/>
            </p:nvCxnSpPr>
            <p:spPr bwMode="auto">
              <a:xfrm rot="10800000">
                <a:off x="3744383" y="3098027"/>
                <a:ext cx="0" cy="468000"/>
              </a:xfrm>
              <a:prstGeom prst="straightConnector1">
                <a:avLst/>
              </a:prstGeom>
              <a:solidFill>
                <a:srgbClr val="FFF305"/>
              </a:solidFill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grpSp>
          <p:nvGrpSpPr>
            <p:cNvPr id="37" name="36 Grupo"/>
            <p:cNvGrpSpPr/>
            <p:nvPr/>
          </p:nvGrpSpPr>
          <p:grpSpPr>
            <a:xfrm rot="5400000" flipV="1">
              <a:off x="2152941" y="2635754"/>
              <a:ext cx="1620000" cy="3769111"/>
              <a:chOff x="2269484" y="3106151"/>
              <a:chExt cx="1512000" cy="470383"/>
            </a:xfrm>
          </p:grpSpPr>
          <p:cxnSp>
            <p:nvCxnSpPr>
              <p:cNvPr id="57" name="56 Conector recto de flecha"/>
              <p:cNvCxnSpPr/>
              <p:nvPr/>
            </p:nvCxnSpPr>
            <p:spPr bwMode="auto">
              <a:xfrm rot="5400000">
                <a:off x="3025484" y="2350151"/>
                <a:ext cx="0" cy="1512000"/>
              </a:xfrm>
              <a:prstGeom prst="straightConnector1">
                <a:avLst/>
              </a:prstGeom>
              <a:solidFill>
                <a:srgbClr val="FFF305"/>
              </a:solidFill>
              <a:ln w="57150" cap="flat" cmpd="sng" algn="ctr">
                <a:solidFill>
                  <a:srgbClr val="F78009"/>
                </a:solidFill>
                <a:prstDash val="solid"/>
                <a:round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58" name="57 Conector recto de flecha"/>
              <p:cNvCxnSpPr/>
              <p:nvPr/>
            </p:nvCxnSpPr>
            <p:spPr bwMode="auto">
              <a:xfrm rot="10800000">
                <a:off x="3778523" y="3108534"/>
                <a:ext cx="0" cy="468000"/>
              </a:xfrm>
              <a:prstGeom prst="straightConnector1">
                <a:avLst/>
              </a:prstGeom>
              <a:solidFill>
                <a:srgbClr val="FFF305"/>
              </a:solidFill>
              <a:ln w="57150" cap="flat" cmpd="sng" algn="ctr">
                <a:solidFill>
                  <a:srgbClr val="F7800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" name="37 Rectángulo"/>
            <p:cNvSpPr/>
            <p:nvPr/>
          </p:nvSpPr>
          <p:spPr bwMode="auto">
            <a:xfrm>
              <a:off x="4846080" y="1598748"/>
              <a:ext cx="900000" cy="5400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800" b="1" i="0" u="none" strike="noStrike" cap="none" normalizeH="0" baseline="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Import</a:t>
              </a:r>
              <a:r>
                <a:rPr lang="es-ES" sz="1800" b="1" dirty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.</a:t>
              </a:r>
              <a:endParaRPr kumimoji="0" lang="es-ES" sz="1800" b="1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39" name="38 Conector recto de flecha"/>
            <p:cNvCxnSpPr/>
            <p:nvPr/>
          </p:nvCxnSpPr>
          <p:spPr bwMode="auto">
            <a:xfrm rot="10800000">
              <a:off x="8088619" y="2539882"/>
              <a:ext cx="0" cy="1512000"/>
            </a:xfrm>
            <a:prstGeom prst="straightConnector1">
              <a:avLst/>
            </a:prstGeom>
            <a:solidFill>
              <a:srgbClr val="FFF305"/>
            </a:solidFill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39 Conector recto de flecha"/>
            <p:cNvCxnSpPr/>
            <p:nvPr/>
          </p:nvCxnSpPr>
          <p:spPr bwMode="auto">
            <a:xfrm rot="5400000">
              <a:off x="6914472" y="702578"/>
              <a:ext cx="0" cy="2340000"/>
            </a:xfrm>
            <a:prstGeom prst="straightConnector1">
              <a:avLst/>
            </a:prstGeom>
            <a:solidFill>
              <a:srgbClr val="FFF305"/>
            </a:solidFill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41" name="40 Conector recto de flecha"/>
            <p:cNvCxnSpPr/>
            <p:nvPr/>
          </p:nvCxnSpPr>
          <p:spPr bwMode="auto">
            <a:xfrm rot="10800000">
              <a:off x="8088615" y="1844506"/>
              <a:ext cx="0" cy="540000"/>
            </a:xfrm>
            <a:prstGeom prst="straightConnector1">
              <a:avLst/>
            </a:prstGeom>
            <a:solidFill>
              <a:srgbClr val="FFF305"/>
            </a:solidFill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41 Conector recto de flecha"/>
            <p:cNvCxnSpPr/>
            <p:nvPr/>
          </p:nvCxnSpPr>
          <p:spPr bwMode="auto">
            <a:xfrm rot="16200000" flipH="1">
              <a:off x="4467698" y="1494574"/>
              <a:ext cx="0" cy="756000"/>
            </a:xfrm>
            <a:prstGeom prst="straightConnector1">
              <a:avLst/>
            </a:prstGeom>
            <a:solidFill>
              <a:srgbClr val="FFF305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43" name="42 Conector recto de flecha"/>
            <p:cNvCxnSpPr/>
            <p:nvPr/>
          </p:nvCxnSpPr>
          <p:spPr bwMode="auto">
            <a:xfrm rot="10800000">
              <a:off x="4093449" y="1865713"/>
              <a:ext cx="0" cy="756000"/>
            </a:xfrm>
            <a:prstGeom prst="straightConnector1">
              <a:avLst/>
            </a:prstGeom>
            <a:solidFill>
              <a:srgbClr val="FFF305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43 Conector recto de flecha"/>
            <p:cNvCxnSpPr/>
            <p:nvPr/>
          </p:nvCxnSpPr>
          <p:spPr bwMode="auto">
            <a:xfrm rot="10800000">
              <a:off x="4093445" y="2763218"/>
              <a:ext cx="0" cy="396000"/>
            </a:xfrm>
            <a:prstGeom prst="straightConnector1">
              <a:avLst/>
            </a:prstGeom>
            <a:solidFill>
              <a:srgbClr val="FFF305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44 Conector recto de flecha"/>
            <p:cNvCxnSpPr/>
            <p:nvPr/>
          </p:nvCxnSpPr>
          <p:spPr bwMode="auto">
            <a:xfrm>
              <a:off x="5147145" y="2159716"/>
              <a:ext cx="0" cy="1008000"/>
            </a:xfrm>
            <a:prstGeom prst="straightConnector1">
              <a:avLst/>
            </a:prstGeom>
            <a:solidFill>
              <a:srgbClr val="FFF305"/>
            </a:solidFill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7" name="46 Rectángulo"/>
            <p:cNvSpPr/>
            <p:nvPr/>
          </p:nvSpPr>
          <p:spPr bwMode="auto">
            <a:xfrm>
              <a:off x="1966252" y="4021972"/>
              <a:ext cx="900000" cy="54000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Sistema </a:t>
              </a:r>
              <a:b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</a:br>
              <a:r>
                <a:rPr lang="es-ES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Financiero</a:t>
              </a:r>
              <a:endParaRPr kumimoji="0" lang="es-ES" sz="16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48" name="47 Conector recto de flecha"/>
            <p:cNvCxnSpPr/>
            <p:nvPr/>
          </p:nvCxnSpPr>
          <p:spPr bwMode="auto">
            <a:xfrm>
              <a:off x="2399060" y="3701158"/>
              <a:ext cx="0" cy="324000"/>
            </a:xfrm>
            <a:prstGeom prst="straightConnector1">
              <a:avLst/>
            </a:prstGeom>
            <a:solidFill>
              <a:srgbClr val="FFF30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49" name="48 Forma libre"/>
            <p:cNvSpPr/>
            <p:nvPr/>
          </p:nvSpPr>
          <p:spPr bwMode="auto">
            <a:xfrm>
              <a:off x="2381495" y="4563853"/>
              <a:ext cx="4280562" cy="1260000"/>
            </a:xfrm>
            <a:custGeom>
              <a:avLst/>
              <a:gdLst>
                <a:gd name="connsiteX0" fmla="*/ 30277 w 4297477"/>
                <a:gd name="connsiteY0" fmla="*/ 0 h 1230191"/>
                <a:gd name="connsiteX1" fmla="*/ 117363 w 4297477"/>
                <a:gd name="connsiteY1" fmla="*/ 576943 h 1230191"/>
                <a:gd name="connsiteX2" fmla="*/ 977334 w 4297477"/>
                <a:gd name="connsiteY2" fmla="*/ 1034143 h 1230191"/>
                <a:gd name="connsiteX3" fmla="*/ 2544877 w 4297477"/>
                <a:gd name="connsiteY3" fmla="*/ 1230086 h 1230191"/>
                <a:gd name="connsiteX4" fmla="*/ 4297477 w 4297477"/>
                <a:gd name="connsiteY4" fmla="*/ 1012371 h 1230191"/>
                <a:gd name="connsiteX0" fmla="*/ 16525 w 4338681"/>
                <a:gd name="connsiteY0" fmla="*/ 0 h 1187311"/>
                <a:gd name="connsiteX1" fmla="*/ 158567 w 4338681"/>
                <a:gd name="connsiteY1" fmla="*/ 534063 h 1187311"/>
                <a:gd name="connsiteX2" fmla="*/ 1018538 w 4338681"/>
                <a:gd name="connsiteY2" fmla="*/ 991263 h 1187311"/>
                <a:gd name="connsiteX3" fmla="*/ 2586081 w 4338681"/>
                <a:gd name="connsiteY3" fmla="*/ 1187206 h 1187311"/>
                <a:gd name="connsiteX4" fmla="*/ 4338681 w 4338681"/>
                <a:gd name="connsiteY4" fmla="*/ 969491 h 1187311"/>
                <a:gd name="connsiteX0" fmla="*/ 0 w 4322156"/>
                <a:gd name="connsiteY0" fmla="*/ 0 h 1187311"/>
                <a:gd name="connsiteX1" fmla="*/ 142042 w 4322156"/>
                <a:gd name="connsiteY1" fmla="*/ 534063 h 1187311"/>
                <a:gd name="connsiteX2" fmla="*/ 1002013 w 4322156"/>
                <a:gd name="connsiteY2" fmla="*/ 991263 h 1187311"/>
                <a:gd name="connsiteX3" fmla="*/ 2569556 w 4322156"/>
                <a:gd name="connsiteY3" fmla="*/ 1187206 h 1187311"/>
                <a:gd name="connsiteX4" fmla="*/ 4322156 w 4322156"/>
                <a:gd name="connsiteY4" fmla="*/ 969491 h 1187311"/>
                <a:gd name="connsiteX0" fmla="*/ 0 w 4322156"/>
                <a:gd name="connsiteY0" fmla="*/ 0 h 1187303"/>
                <a:gd name="connsiteX1" fmla="*/ 229973 w 4322156"/>
                <a:gd name="connsiteY1" fmla="*/ 576942 h 1187303"/>
                <a:gd name="connsiteX2" fmla="*/ 1002013 w 4322156"/>
                <a:gd name="connsiteY2" fmla="*/ 991263 h 1187303"/>
                <a:gd name="connsiteX3" fmla="*/ 2569556 w 4322156"/>
                <a:gd name="connsiteY3" fmla="*/ 1187206 h 1187303"/>
                <a:gd name="connsiteX4" fmla="*/ 4322156 w 4322156"/>
                <a:gd name="connsiteY4" fmla="*/ 969491 h 118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2156" h="1187303">
                  <a:moveTo>
                    <a:pt x="0" y="0"/>
                  </a:moveTo>
                  <a:cubicBezTo>
                    <a:pt x="41561" y="191573"/>
                    <a:pt x="62971" y="411732"/>
                    <a:pt x="229973" y="576942"/>
                  </a:cubicBezTo>
                  <a:cubicBezTo>
                    <a:pt x="396975" y="742152"/>
                    <a:pt x="612083" y="889552"/>
                    <a:pt x="1002013" y="991263"/>
                  </a:cubicBezTo>
                  <a:cubicBezTo>
                    <a:pt x="1391943" y="1092974"/>
                    <a:pt x="2016199" y="1190835"/>
                    <a:pt x="2569556" y="1187206"/>
                  </a:cubicBezTo>
                  <a:cubicBezTo>
                    <a:pt x="3122913" y="1183577"/>
                    <a:pt x="3722534" y="1076534"/>
                    <a:pt x="4322156" y="969491"/>
                  </a:cubicBezTo>
                </a:path>
              </a:pathLst>
            </a:cu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arrow" w="lg" len="lg"/>
              <a:tailEnd type="stealth" w="lg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49 Forma libre"/>
            <p:cNvSpPr/>
            <p:nvPr/>
          </p:nvSpPr>
          <p:spPr bwMode="auto">
            <a:xfrm>
              <a:off x="2852057" y="3712029"/>
              <a:ext cx="2253343" cy="620485"/>
            </a:xfrm>
            <a:custGeom>
              <a:avLst/>
              <a:gdLst>
                <a:gd name="connsiteX0" fmla="*/ 0 w 2253343"/>
                <a:gd name="connsiteY0" fmla="*/ 620485 h 620485"/>
                <a:gd name="connsiteX1" fmla="*/ 968829 w 2253343"/>
                <a:gd name="connsiteY1" fmla="*/ 566057 h 620485"/>
                <a:gd name="connsiteX2" fmla="*/ 1861457 w 2253343"/>
                <a:gd name="connsiteY2" fmla="*/ 359228 h 620485"/>
                <a:gd name="connsiteX3" fmla="*/ 2253343 w 2253343"/>
                <a:gd name="connsiteY3" fmla="*/ 0 h 620485"/>
                <a:gd name="connsiteX0" fmla="*/ 0 w 2253343"/>
                <a:gd name="connsiteY0" fmla="*/ 620485 h 620485"/>
                <a:gd name="connsiteX1" fmla="*/ 1070429 w 2253343"/>
                <a:gd name="connsiteY1" fmla="*/ 591457 h 620485"/>
                <a:gd name="connsiteX2" fmla="*/ 1861457 w 2253343"/>
                <a:gd name="connsiteY2" fmla="*/ 359228 h 620485"/>
                <a:gd name="connsiteX3" fmla="*/ 2253343 w 2253343"/>
                <a:gd name="connsiteY3" fmla="*/ 0 h 620485"/>
                <a:gd name="connsiteX0" fmla="*/ 0 w 2253343"/>
                <a:gd name="connsiteY0" fmla="*/ 620485 h 620485"/>
                <a:gd name="connsiteX1" fmla="*/ 1070429 w 2253343"/>
                <a:gd name="connsiteY1" fmla="*/ 591457 h 620485"/>
                <a:gd name="connsiteX2" fmla="*/ 1861457 w 2253343"/>
                <a:gd name="connsiteY2" fmla="*/ 410028 h 620485"/>
                <a:gd name="connsiteX3" fmla="*/ 2253343 w 2253343"/>
                <a:gd name="connsiteY3" fmla="*/ 0 h 62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3343" h="620485">
                  <a:moveTo>
                    <a:pt x="0" y="620485"/>
                  </a:moveTo>
                  <a:cubicBezTo>
                    <a:pt x="329293" y="615042"/>
                    <a:pt x="760186" y="626533"/>
                    <a:pt x="1070429" y="591457"/>
                  </a:cubicBezTo>
                  <a:cubicBezTo>
                    <a:pt x="1380672" y="556381"/>
                    <a:pt x="1647371" y="504371"/>
                    <a:pt x="1861457" y="410028"/>
                  </a:cubicBezTo>
                  <a:cubicBezTo>
                    <a:pt x="2075543" y="315685"/>
                    <a:pt x="2164443" y="132442"/>
                    <a:pt x="2253343" y="0"/>
                  </a:cubicBezTo>
                </a:path>
              </a:pathLst>
            </a:cu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arrow" w="lg" len="lg"/>
              <a:tailEnd type="triangle" w="lg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1" name="50 Conector recto de flecha"/>
            <p:cNvCxnSpPr/>
            <p:nvPr/>
          </p:nvCxnSpPr>
          <p:spPr bwMode="auto">
            <a:xfrm rot="16200000">
              <a:off x="3142168" y="3186484"/>
              <a:ext cx="0" cy="540000"/>
            </a:xfrm>
            <a:prstGeom prst="straightConnector1">
              <a:avLst/>
            </a:prstGeom>
            <a:solidFill>
              <a:srgbClr val="FFF305"/>
            </a:solidFill>
            <a:ln w="317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52" name="51 Conector recto de flecha"/>
            <p:cNvCxnSpPr/>
            <p:nvPr/>
          </p:nvCxnSpPr>
          <p:spPr bwMode="auto">
            <a:xfrm rot="16200000">
              <a:off x="4590002" y="3186480"/>
              <a:ext cx="0" cy="540000"/>
            </a:xfrm>
            <a:prstGeom prst="straightConnector1">
              <a:avLst/>
            </a:prstGeom>
            <a:solidFill>
              <a:srgbClr val="FFF305"/>
            </a:solidFill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53" name="52 Rectángulo"/>
            <p:cNvSpPr/>
            <p:nvPr/>
          </p:nvSpPr>
          <p:spPr bwMode="auto">
            <a:xfrm>
              <a:off x="2718731" y="1598744"/>
              <a:ext cx="900000" cy="5400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800" b="1" i="0" u="none" strike="noStrike" cap="none" normalizeH="0" baseline="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Export</a:t>
              </a:r>
              <a:r>
                <a:rPr lang="es-ES" sz="1800" b="1" dirty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.</a:t>
              </a:r>
              <a:endParaRPr kumimoji="0" lang="es-ES" sz="1800" b="1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54" name="53 Conector recto de flecha"/>
            <p:cNvCxnSpPr/>
            <p:nvPr/>
          </p:nvCxnSpPr>
          <p:spPr bwMode="auto">
            <a:xfrm rot="10800000">
              <a:off x="3154172" y="2087716"/>
              <a:ext cx="0" cy="360000"/>
            </a:xfrm>
            <a:prstGeom prst="straightConnector1">
              <a:avLst/>
            </a:prstGeom>
            <a:solidFill>
              <a:srgbClr val="FFF305"/>
            </a:solidFill>
            <a:ln w="476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55" name="54 Forma libre"/>
            <p:cNvSpPr/>
            <p:nvPr/>
          </p:nvSpPr>
          <p:spPr bwMode="auto">
            <a:xfrm>
              <a:off x="611560" y="1486994"/>
              <a:ext cx="4221697" cy="1669862"/>
            </a:xfrm>
            <a:custGeom>
              <a:avLst/>
              <a:gdLst>
                <a:gd name="connsiteX0" fmla="*/ 4201886 w 4201886"/>
                <a:gd name="connsiteY0" fmla="*/ 119208 h 1686751"/>
                <a:gd name="connsiteX1" fmla="*/ 3069772 w 4201886"/>
                <a:gd name="connsiteY1" fmla="*/ 21237 h 1686751"/>
                <a:gd name="connsiteX2" fmla="*/ 1556658 w 4201886"/>
                <a:gd name="connsiteY2" fmla="*/ 53894 h 1686751"/>
                <a:gd name="connsiteX3" fmla="*/ 424543 w 4201886"/>
                <a:gd name="connsiteY3" fmla="*/ 554637 h 1686751"/>
                <a:gd name="connsiteX4" fmla="*/ 0 w 4201886"/>
                <a:gd name="connsiteY4" fmla="*/ 1686751 h 1686751"/>
                <a:gd name="connsiteX0" fmla="*/ 4219311 w 4219311"/>
                <a:gd name="connsiteY0" fmla="*/ 134929 h 1702472"/>
                <a:gd name="connsiteX1" fmla="*/ 3087197 w 4219311"/>
                <a:gd name="connsiteY1" fmla="*/ 36958 h 1702472"/>
                <a:gd name="connsiteX2" fmla="*/ 1574083 w 4219311"/>
                <a:gd name="connsiteY2" fmla="*/ 69615 h 1702472"/>
                <a:gd name="connsiteX3" fmla="*/ 180711 w 4219311"/>
                <a:gd name="connsiteY3" fmla="*/ 798958 h 1702472"/>
                <a:gd name="connsiteX4" fmla="*/ 17425 w 4219311"/>
                <a:gd name="connsiteY4" fmla="*/ 1702472 h 1702472"/>
                <a:gd name="connsiteX0" fmla="*/ 4205062 w 4205062"/>
                <a:gd name="connsiteY0" fmla="*/ 99543 h 1667086"/>
                <a:gd name="connsiteX1" fmla="*/ 3072948 w 4205062"/>
                <a:gd name="connsiteY1" fmla="*/ 1572 h 1667086"/>
                <a:gd name="connsiteX2" fmla="*/ 1222377 w 4205062"/>
                <a:gd name="connsiteY2" fmla="*/ 175744 h 1667086"/>
                <a:gd name="connsiteX3" fmla="*/ 166462 w 4205062"/>
                <a:gd name="connsiteY3" fmla="*/ 763572 h 1667086"/>
                <a:gd name="connsiteX4" fmla="*/ 3176 w 4205062"/>
                <a:gd name="connsiteY4" fmla="*/ 1667086 h 1667086"/>
                <a:gd name="connsiteX0" fmla="*/ 4205062 w 4205062"/>
                <a:gd name="connsiteY0" fmla="*/ 142522 h 1710065"/>
                <a:gd name="connsiteX1" fmla="*/ 2757262 w 4205062"/>
                <a:gd name="connsiteY1" fmla="*/ 1008 h 1710065"/>
                <a:gd name="connsiteX2" fmla="*/ 1222377 w 4205062"/>
                <a:gd name="connsiteY2" fmla="*/ 218723 h 1710065"/>
                <a:gd name="connsiteX3" fmla="*/ 166462 w 4205062"/>
                <a:gd name="connsiteY3" fmla="*/ 806551 h 1710065"/>
                <a:gd name="connsiteX4" fmla="*/ 3176 w 4205062"/>
                <a:gd name="connsiteY4" fmla="*/ 1710065 h 1710065"/>
                <a:gd name="connsiteX0" fmla="*/ 4201886 w 4201886"/>
                <a:gd name="connsiteY0" fmla="*/ 142522 h 1710065"/>
                <a:gd name="connsiteX1" fmla="*/ 2754086 w 4201886"/>
                <a:gd name="connsiteY1" fmla="*/ 1008 h 1710065"/>
                <a:gd name="connsiteX2" fmla="*/ 1219201 w 4201886"/>
                <a:gd name="connsiteY2" fmla="*/ 218723 h 1710065"/>
                <a:gd name="connsiteX3" fmla="*/ 304801 w 4201886"/>
                <a:gd name="connsiteY3" fmla="*/ 719465 h 1710065"/>
                <a:gd name="connsiteX4" fmla="*/ 0 w 4201886"/>
                <a:gd name="connsiteY4" fmla="*/ 1710065 h 1710065"/>
                <a:gd name="connsiteX0" fmla="*/ 4201886 w 4201886"/>
                <a:gd name="connsiteY0" fmla="*/ 142522 h 1710065"/>
                <a:gd name="connsiteX1" fmla="*/ 2754086 w 4201886"/>
                <a:gd name="connsiteY1" fmla="*/ 1008 h 1710065"/>
                <a:gd name="connsiteX2" fmla="*/ 1219201 w 4201886"/>
                <a:gd name="connsiteY2" fmla="*/ 218723 h 1710065"/>
                <a:gd name="connsiteX3" fmla="*/ 391887 w 4201886"/>
                <a:gd name="connsiteY3" fmla="*/ 784780 h 1710065"/>
                <a:gd name="connsiteX4" fmla="*/ 0 w 4201886"/>
                <a:gd name="connsiteY4" fmla="*/ 1710065 h 1710065"/>
                <a:gd name="connsiteX0" fmla="*/ 4201886 w 4201886"/>
                <a:gd name="connsiteY0" fmla="*/ 120972 h 1688515"/>
                <a:gd name="connsiteX1" fmla="*/ 2884714 w 4201886"/>
                <a:gd name="connsiteY1" fmla="*/ 1230 h 1688515"/>
                <a:gd name="connsiteX2" fmla="*/ 1219201 w 4201886"/>
                <a:gd name="connsiteY2" fmla="*/ 197173 h 1688515"/>
                <a:gd name="connsiteX3" fmla="*/ 391887 w 4201886"/>
                <a:gd name="connsiteY3" fmla="*/ 763230 h 1688515"/>
                <a:gd name="connsiteX4" fmla="*/ 0 w 4201886"/>
                <a:gd name="connsiteY4" fmla="*/ 1688515 h 1688515"/>
                <a:gd name="connsiteX0" fmla="*/ 4201886 w 4201886"/>
                <a:gd name="connsiteY0" fmla="*/ 99542 h 1667085"/>
                <a:gd name="connsiteX1" fmla="*/ 2198914 w 4201886"/>
                <a:gd name="connsiteY1" fmla="*/ 1572 h 1667085"/>
                <a:gd name="connsiteX2" fmla="*/ 1219201 w 4201886"/>
                <a:gd name="connsiteY2" fmla="*/ 175743 h 1667085"/>
                <a:gd name="connsiteX3" fmla="*/ 391887 w 4201886"/>
                <a:gd name="connsiteY3" fmla="*/ 741800 h 1667085"/>
                <a:gd name="connsiteX4" fmla="*/ 0 w 4201886"/>
                <a:gd name="connsiteY4" fmla="*/ 1667085 h 1667085"/>
                <a:gd name="connsiteX0" fmla="*/ 4201886 w 4201886"/>
                <a:gd name="connsiteY0" fmla="*/ 102853 h 1670396"/>
                <a:gd name="connsiteX1" fmla="*/ 2198914 w 4201886"/>
                <a:gd name="connsiteY1" fmla="*/ 4883 h 1670396"/>
                <a:gd name="connsiteX2" fmla="*/ 925287 w 4201886"/>
                <a:gd name="connsiteY2" fmla="*/ 255254 h 1670396"/>
                <a:gd name="connsiteX3" fmla="*/ 391887 w 4201886"/>
                <a:gd name="connsiteY3" fmla="*/ 745111 h 1670396"/>
                <a:gd name="connsiteX4" fmla="*/ 0 w 4201886"/>
                <a:gd name="connsiteY4" fmla="*/ 1670396 h 1670396"/>
                <a:gd name="connsiteX0" fmla="*/ 4027714 w 4027714"/>
                <a:gd name="connsiteY0" fmla="*/ 102853 h 1670396"/>
                <a:gd name="connsiteX1" fmla="*/ 2024742 w 4027714"/>
                <a:gd name="connsiteY1" fmla="*/ 4883 h 1670396"/>
                <a:gd name="connsiteX2" fmla="*/ 751115 w 4027714"/>
                <a:gd name="connsiteY2" fmla="*/ 255254 h 1670396"/>
                <a:gd name="connsiteX3" fmla="*/ 217715 w 4027714"/>
                <a:gd name="connsiteY3" fmla="*/ 745111 h 1670396"/>
                <a:gd name="connsiteX4" fmla="*/ 0 w 4027714"/>
                <a:gd name="connsiteY4" fmla="*/ 1670396 h 1670396"/>
                <a:gd name="connsiteX0" fmla="*/ 4027714 w 4027714"/>
                <a:gd name="connsiteY0" fmla="*/ 102853 h 1670396"/>
                <a:gd name="connsiteX1" fmla="*/ 2024742 w 4027714"/>
                <a:gd name="connsiteY1" fmla="*/ 4883 h 1670396"/>
                <a:gd name="connsiteX2" fmla="*/ 751115 w 4027714"/>
                <a:gd name="connsiteY2" fmla="*/ 255254 h 1670396"/>
                <a:gd name="connsiteX3" fmla="*/ 272144 w 4027714"/>
                <a:gd name="connsiteY3" fmla="*/ 723340 h 1670396"/>
                <a:gd name="connsiteX4" fmla="*/ 0 w 4027714"/>
                <a:gd name="connsiteY4" fmla="*/ 1670396 h 1670396"/>
                <a:gd name="connsiteX0" fmla="*/ 4027714 w 4027714"/>
                <a:gd name="connsiteY0" fmla="*/ 102319 h 1669862"/>
                <a:gd name="connsiteX1" fmla="*/ 2024742 w 4027714"/>
                <a:gd name="connsiteY1" fmla="*/ 4349 h 1669862"/>
                <a:gd name="connsiteX2" fmla="*/ 870858 w 4027714"/>
                <a:gd name="connsiteY2" fmla="*/ 243834 h 1669862"/>
                <a:gd name="connsiteX3" fmla="*/ 272144 w 4027714"/>
                <a:gd name="connsiteY3" fmla="*/ 722806 h 1669862"/>
                <a:gd name="connsiteX4" fmla="*/ 0 w 4027714"/>
                <a:gd name="connsiteY4" fmla="*/ 1669862 h 1669862"/>
                <a:gd name="connsiteX0" fmla="*/ 4027722 w 4027722"/>
                <a:gd name="connsiteY0" fmla="*/ 102319 h 1669862"/>
                <a:gd name="connsiteX1" fmla="*/ 2024750 w 4027722"/>
                <a:gd name="connsiteY1" fmla="*/ 4349 h 1669862"/>
                <a:gd name="connsiteX2" fmla="*/ 870866 w 4027722"/>
                <a:gd name="connsiteY2" fmla="*/ 243834 h 1669862"/>
                <a:gd name="connsiteX3" fmla="*/ 141523 w 4027722"/>
                <a:gd name="connsiteY3" fmla="*/ 831663 h 1669862"/>
                <a:gd name="connsiteX4" fmla="*/ 8 w 4027722"/>
                <a:gd name="connsiteY4" fmla="*/ 1669862 h 166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7722" h="1669862">
                  <a:moveTo>
                    <a:pt x="4027722" y="102319"/>
                  </a:moveTo>
                  <a:cubicBezTo>
                    <a:pt x="3682100" y="58776"/>
                    <a:pt x="2550893" y="-19237"/>
                    <a:pt x="2024750" y="4349"/>
                  </a:cubicBezTo>
                  <a:cubicBezTo>
                    <a:pt x="1498607" y="27935"/>
                    <a:pt x="1184737" y="105948"/>
                    <a:pt x="870866" y="243834"/>
                  </a:cubicBezTo>
                  <a:cubicBezTo>
                    <a:pt x="556995" y="381720"/>
                    <a:pt x="286666" y="593992"/>
                    <a:pt x="141523" y="831663"/>
                  </a:cubicBezTo>
                  <a:cubicBezTo>
                    <a:pt x="-3620" y="1069334"/>
                    <a:pt x="8" y="1669862"/>
                    <a:pt x="8" y="1669862"/>
                  </a:cubicBezTo>
                </a:path>
              </a:pathLst>
            </a:custGeom>
            <a:noFill/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55 Forma libre"/>
            <p:cNvSpPr/>
            <p:nvPr/>
          </p:nvSpPr>
          <p:spPr bwMode="auto">
            <a:xfrm>
              <a:off x="889000" y="1852846"/>
              <a:ext cx="1800000" cy="1296000"/>
            </a:xfrm>
            <a:custGeom>
              <a:avLst/>
              <a:gdLst>
                <a:gd name="connsiteX0" fmla="*/ 0 w 1828800"/>
                <a:gd name="connsiteY0" fmla="*/ 1338262 h 1338262"/>
                <a:gd name="connsiteX1" fmla="*/ 76200 w 1828800"/>
                <a:gd name="connsiteY1" fmla="*/ 779462 h 1338262"/>
                <a:gd name="connsiteX2" fmla="*/ 330200 w 1828800"/>
                <a:gd name="connsiteY2" fmla="*/ 347662 h 1338262"/>
                <a:gd name="connsiteX3" fmla="*/ 1016000 w 1828800"/>
                <a:gd name="connsiteY3" fmla="*/ 17462 h 1338262"/>
                <a:gd name="connsiteX4" fmla="*/ 1828800 w 1828800"/>
                <a:gd name="connsiteY4" fmla="*/ 42862 h 1338262"/>
                <a:gd name="connsiteX0" fmla="*/ 0 w 1828800"/>
                <a:gd name="connsiteY0" fmla="*/ 1338262 h 1338262"/>
                <a:gd name="connsiteX1" fmla="*/ 114910 w 1828800"/>
                <a:gd name="connsiteY1" fmla="*/ 766348 h 1338262"/>
                <a:gd name="connsiteX2" fmla="*/ 330200 w 1828800"/>
                <a:gd name="connsiteY2" fmla="*/ 347662 h 1338262"/>
                <a:gd name="connsiteX3" fmla="*/ 1016000 w 1828800"/>
                <a:gd name="connsiteY3" fmla="*/ 17462 h 1338262"/>
                <a:gd name="connsiteX4" fmla="*/ 1828800 w 1828800"/>
                <a:gd name="connsiteY4" fmla="*/ 42862 h 1338262"/>
                <a:gd name="connsiteX0" fmla="*/ 0 w 1828800"/>
                <a:gd name="connsiteY0" fmla="*/ 1339186 h 1339186"/>
                <a:gd name="connsiteX1" fmla="*/ 114910 w 1828800"/>
                <a:gd name="connsiteY1" fmla="*/ 767272 h 1339186"/>
                <a:gd name="connsiteX2" fmla="*/ 394716 w 1828800"/>
                <a:gd name="connsiteY2" fmla="*/ 361700 h 1339186"/>
                <a:gd name="connsiteX3" fmla="*/ 1016000 w 1828800"/>
                <a:gd name="connsiteY3" fmla="*/ 18386 h 1339186"/>
                <a:gd name="connsiteX4" fmla="*/ 1828800 w 1828800"/>
                <a:gd name="connsiteY4" fmla="*/ 43786 h 1339186"/>
                <a:gd name="connsiteX0" fmla="*/ 0 w 1828800"/>
                <a:gd name="connsiteY0" fmla="*/ 1295400 h 1295400"/>
                <a:gd name="connsiteX1" fmla="*/ 114910 w 1828800"/>
                <a:gd name="connsiteY1" fmla="*/ 723486 h 1295400"/>
                <a:gd name="connsiteX2" fmla="*/ 394716 w 1828800"/>
                <a:gd name="connsiteY2" fmla="*/ 317914 h 1295400"/>
                <a:gd name="connsiteX3" fmla="*/ 1016000 w 1828800"/>
                <a:gd name="connsiteY3" fmla="*/ 66399 h 1295400"/>
                <a:gd name="connsiteX4" fmla="*/ 1828800 w 1828800"/>
                <a:gd name="connsiteY4" fmla="*/ 0 h 1295400"/>
                <a:gd name="connsiteX0" fmla="*/ 0 w 1828800"/>
                <a:gd name="connsiteY0" fmla="*/ 1295400 h 1295400"/>
                <a:gd name="connsiteX1" fmla="*/ 114910 w 1828800"/>
                <a:gd name="connsiteY1" fmla="*/ 723486 h 1295400"/>
                <a:gd name="connsiteX2" fmla="*/ 459232 w 1828800"/>
                <a:gd name="connsiteY2" fmla="*/ 265457 h 1295400"/>
                <a:gd name="connsiteX3" fmla="*/ 1016000 w 1828800"/>
                <a:gd name="connsiteY3" fmla="*/ 66399 h 1295400"/>
                <a:gd name="connsiteX4" fmla="*/ 1828800 w 1828800"/>
                <a:gd name="connsiteY4" fmla="*/ 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1295400">
                  <a:moveTo>
                    <a:pt x="0" y="1295400"/>
                  </a:moveTo>
                  <a:cubicBezTo>
                    <a:pt x="10583" y="1098550"/>
                    <a:pt x="38371" y="895143"/>
                    <a:pt x="114910" y="723486"/>
                  </a:cubicBezTo>
                  <a:cubicBezTo>
                    <a:pt x="191449" y="551829"/>
                    <a:pt x="309050" y="374971"/>
                    <a:pt x="459232" y="265457"/>
                  </a:cubicBezTo>
                  <a:cubicBezTo>
                    <a:pt x="609414" y="155943"/>
                    <a:pt x="787739" y="110642"/>
                    <a:pt x="1016000" y="66399"/>
                  </a:cubicBezTo>
                  <a:cubicBezTo>
                    <a:pt x="1244261" y="22156"/>
                    <a:pt x="1828800" y="0"/>
                    <a:pt x="1828800" y="0"/>
                  </a:cubicBezTo>
                </a:path>
              </a:pathLst>
            </a:cu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effectLst>
                  <a:reflection blurRad="38100" stA="30000" endPos="55000" dist="38100" dir="5400000" sy="-90000" algn="bl" rotWithShape="0"/>
                </a:effectLst>
              </a:rPr>
              <a:t>Flujos Relacionales:</a:t>
            </a:r>
            <a:br>
              <a:rPr lang="es-ES" dirty="0" smtClean="0">
                <a:solidFill>
                  <a:srgbClr val="FFFF00"/>
                </a:solidFill>
                <a:effectLst>
                  <a:reflection blurRad="38100" stA="30000" endPos="55000" dist="38100" dir="5400000" sy="-90000" algn="bl" rotWithShape="0"/>
                </a:effectLst>
              </a:rPr>
            </a:br>
            <a:r>
              <a:rPr lang="es-ES" dirty="0" smtClean="0">
                <a:solidFill>
                  <a:srgbClr val="FFFF00"/>
                </a:solidFill>
                <a:effectLst>
                  <a:reflection blurRad="38100" stA="30000" endPos="55000" dist="38100" dir="5400000" sy="-90000" algn="bl" rotWithShape="0"/>
                </a:effectLst>
              </a:rPr>
              <a:t>El Diagnóstico</a:t>
            </a:r>
            <a:endParaRPr lang="es-ES" dirty="0">
              <a:solidFill>
                <a:srgbClr val="FFFF00"/>
              </a:solidFill>
              <a:effectLst>
                <a:reflection blurRad="38100" stA="30000" endPos="55000" dist="38100" dir="5400000" sy="-90000" algn="bl" rotWithShape="0"/>
              </a:effectLst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2544655" y="4539872"/>
            <a:ext cx="27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PIB = </a:t>
            </a:r>
            <a:r>
              <a:rPr lang="es-E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REM</a:t>
            </a:r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+ EBE + </a:t>
            </a:r>
            <a:r>
              <a:rPr lang="es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IMP</a:t>
            </a:r>
            <a:endParaRPr lang="es-E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8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theme/theme1.xml><?xml version="1.0" encoding="utf-8"?>
<a:theme xmlns:a="http://schemas.openxmlformats.org/drawingml/2006/main" name="Azul Mod">
  <a:themeElements>
    <a:clrScheme name="">
      <a:dk1>
        <a:srgbClr val="80808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l Mo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305"/>
        </a:solidFill>
        <a:ln w="25400" cap="flat" cmpd="sng" algn="ctr">
          <a:solidFill>
            <a:srgbClr val="33D800"/>
          </a:solidFill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9999FF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305"/>
        </a:solidFill>
        <a:ln w="25400" cap="flat" cmpd="sng" algn="ctr">
          <a:solidFill>
            <a:srgbClr val="33D800"/>
          </a:solidFill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9999FF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l Mod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l Mod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l Mod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zul Mod 1">
    <a:dk1>
      <a:srgbClr val="000000"/>
    </a:dk1>
    <a:lt1>
      <a:srgbClr val="FFFFFF"/>
    </a:lt1>
    <a:dk2>
      <a:srgbClr val="3333FF"/>
    </a:dk2>
    <a:lt2>
      <a:srgbClr val="00FFFF"/>
    </a:lt2>
    <a:accent1>
      <a:srgbClr val="00CCCC"/>
    </a:accent1>
    <a:accent2>
      <a:srgbClr val="6666FF"/>
    </a:accent2>
    <a:accent3>
      <a:srgbClr val="ADADFF"/>
    </a:accent3>
    <a:accent4>
      <a:srgbClr val="DADADA"/>
    </a:accent4>
    <a:accent5>
      <a:srgbClr val="AAE2E2"/>
    </a:accent5>
    <a:accent6>
      <a:srgbClr val="5C5CE7"/>
    </a:accent6>
    <a:hlink>
      <a:srgbClr val="CCCCFF"/>
    </a:hlink>
    <a:folHlink>
      <a:srgbClr val="CC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Data\Microsoft\Plantillas\Azul Mod.pot</Template>
  <TotalTime>81563</TotalTime>
  <Words>782</Words>
  <Application>Microsoft Office PowerPoint</Application>
  <PresentationFormat>Presentación en pantalla (4:3)</PresentationFormat>
  <Paragraphs>249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Azul Mod</vt:lpstr>
      <vt:lpstr>Visio</vt:lpstr>
      <vt:lpstr> PRSPED 2012 – MPCP-EA    IMPUESTOS:  Efectos Sobre los Hogares, El Consumo y El Empleo </vt:lpstr>
      <vt:lpstr>Los Impuestos:  ¿Por qué y para qué?</vt:lpstr>
      <vt:lpstr>Las Interrogantes </vt:lpstr>
      <vt:lpstr>La Incidencia Sectorial en el Crecimiento</vt:lpstr>
      <vt:lpstr>Bolivia: ¿Infierno Tributario?</vt:lpstr>
      <vt:lpstr>La Presión Tributaria se concentra en los hogares…</vt:lpstr>
      <vt:lpstr>…con inequidad y distorsión</vt:lpstr>
      <vt:lpstr>Presentación de PowerPoint</vt:lpstr>
      <vt:lpstr>Flujos Relacionales: El Diagnóstico</vt:lpstr>
      <vt:lpstr>Flujos Relacionales: El Futuro Esperado</vt:lpstr>
      <vt:lpstr>Presentación de PowerPoint</vt:lpstr>
      <vt:lpstr>Lineamientos Estratégicos: Economía Plural para Vivir Bien</vt:lpstr>
      <vt:lpstr>Conclusiones</vt:lpstr>
      <vt:lpstr>Presentación de PowerPoint</vt:lpstr>
    </vt:vector>
  </TitlesOfParts>
  <Company>INASET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Velazco</dc:creator>
  <cp:lastModifiedBy>Dirección Ejecutiva</cp:lastModifiedBy>
  <cp:revision>1079</cp:revision>
  <dcterms:created xsi:type="dcterms:W3CDTF">2000-11-10T23:03:21Z</dcterms:created>
  <dcterms:modified xsi:type="dcterms:W3CDTF">2017-06-13T13:27:35Z</dcterms:modified>
</cp:coreProperties>
</file>