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handoutMasterIdLst>
    <p:handoutMasterId r:id="rId33"/>
  </p:handoutMasterIdLst>
  <p:sldIdLst>
    <p:sldId id="289" r:id="rId2"/>
    <p:sldId id="404" r:id="rId3"/>
    <p:sldId id="389" r:id="rId4"/>
    <p:sldId id="403" r:id="rId5"/>
    <p:sldId id="405" r:id="rId6"/>
    <p:sldId id="410" r:id="rId7"/>
    <p:sldId id="408" r:id="rId8"/>
    <p:sldId id="406" r:id="rId9"/>
    <p:sldId id="411" r:id="rId10"/>
    <p:sldId id="412" r:id="rId11"/>
    <p:sldId id="413" r:id="rId12"/>
    <p:sldId id="414" r:id="rId13"/>
    <p:sldId id="390" r:id="rId14"/>
    <p:sldId id="401" r:id="rId15"/>
    <p:sldId id="415" r:id="rId16"/>
    <p:sldId id="417" r:id="rId17"/>
    <p:sldId id="424" r:id="rId18"/>
    <p:sldId id="425" r:id="rId19"/>
    <p:sldId id="418" r:id="rId20"/>
    <p:sldId id="419" r:id="rId21"/>
    <p:sldId id="421" r:id="rId22"/>
    <p:sldId id="422" r:id="rId23"/>
    <p:sldId id="423" r:id="rId24"/>
    <p:sldId id="426" r:id="rId25"/>
    <p:sldId id="427" r:id="rId26"/>
    <p:sldId id="428" r:id="rId27"/>
    <p:sldId id="429" r:id="rId28"/>
    <p:sldId id="430" r:id="rId29"/>
    <p:sldId id="431" r:id="rId30"/>
    <p:sldId id="375" r:id="rId31"/>
  </p:sldIdLst>
  <p:sldSz cx="9144000" cy="6858000" type="screen4x3"/>
  <p:notesSz cx="6858000" cy="91900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21" autoAdjust="0"/>
  </p:normalViewPr>
  <p:slideViewPr>
    <p:cSldViewPr>
      <p:cViewPr varScale="1">
        <p:scale>
          <a:sx n="76" d="100"/>
          <a:sy n="76" d="100"/>
        </p:scale>
        <p:origin x="1014" y="84"/>
      </p:cViewPr>
      <p:guideLst>
        <p:guide orient="horz" pos="1584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58" y="-102"/>
      </p:cViewPr>
      <p:guideLst>
        <p:guide orient="horz" pos="289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9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9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9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fld id="{D43C8D46-9C4B-46B0-9757-35F253B5D3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15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1888" y="688975"/>
            <a:ext cx="4595812" cy="3446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5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5625"/>
            <a:ext cx="50292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575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75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1250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Arial Narrow" pitchFamily="34" charset="0"/>
              </a:defRPr>
            </a:lvl1pPr>
          </a:lstStyle>
          <a:p>
            <a:pPr>
              <a:defRPr/>
            </a:pPr>
            <a:fld id="{7F1F517B-0558-4D3B-808F-AA8100734C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1516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5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7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9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10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11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12" name="Freeform 10"/>
          <p:cNvSpPr>
            <a:spLocks/>
          </p:cNvSpPr>
          <p:nvPr/>
        </p:nvSpPr>
        <p:spPr bwMode="hidden">
          <a:xfrm rot="16200000">
            <a:off x="3977481" y="-853281"/>
            <a:ext cx="1722438" cy="3429000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pic>
        <p:nvPicPr>
          <p:cNvPr id="13" name="Picture 11" descr="Facban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4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6164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8D61BF-76C3-462C-8275-E2208C06D5F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69227-2EB4-43B5-AFDB-E75276FF2A3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8AEE4B-B322-4863-8C31-BFAFFF783D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9F57B2-450F-4163-B7DC-8164F69F58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F2E24-47FA-4D85-A1E3-2EAF5E528D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742B5-E54A-4B3F-8FC4-E1F1B0CEE54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BD49E9-DAEB-40A4-B4A2-C1226FE63A1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F1E2E-48A6-4DDC-A886-220F6536D52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4D400-38C2-426A-A91A-F101BC0A9A3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35FAE-5BA7-4579-BBCB-37B85816CA4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2DF8A9-4441-4A53-8718-7CEDDA3719D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Freeform 2"/>
          <p:cNvSpPr>
            <a:spLocks/>
          </p:cNvSpPr>
          <p:nvPr/>
        </p:nvSpPr>
        <p:spPr bwMode="hidden">
          <a:xfrm>
            <a:off x="-11113" y="1836738"/>
            <a:ext cx="2268538" cy="2709862"/>
          </a:xfrm>
          <a:custGeom>
            <a:avLst/>
            <a:gd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27" name="Freeform 3"/>
          <p:cNvSpPr>
            <a:spLocks/>
          </p:cNvSpPr>
          <p:nvPr/>
        </p:nvSpPr>
        <p:spPr bwMode="hidden">
          <a:xfrm>
            <a:off x="107950" y="15875"/>
            <a:ext cx="838200" cy="787400"/>
          </a:xfrm>
          <a:custGeom>
            <a:avLst/>
            <a:gd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28" name="Freeform 4"/>
          <p:cNvSpPr>
            <a:spLocks/>
          </p:cNvSpPr>
          <p:nvPr/>
        </p:nvSpPr>
        <p:spPr bwMode="hidden">
          <a:xfrm>
            <a:off x="1192213" y="354013"/>
            <a:ext cx="2266950" cy="22701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29" name="Freeform 5"/>
          <p:cNvSpPr>
            <a:spLocks/>
          </p:cNvSpPr>
          <p:nvPr/>
        </p:nvSpPr>
        <p:spPr bwMode="hidden">
          <a:xfrm>
            <a:off x="2532063" y="1270000"/>
            <a:ext cx="3670300" cy="3671888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30" name="Freeform 6"/>
          <p:cNvSpPr>
            <a:spLocks/>
          </p:cNvSpPr>
          <p:nvPr/>
        </p:nvSpPr>
        <p:spPr bwMode="hidden">
          <a:xfrm>
            <a:off x="3175" y="4797425"/>
            <a:ext cx="3417888" cy="2097088"/>
          </a:xfrm>
          <a:custGeom>
            <a:avLst/>
            <a:gd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31" name="Freeform 7"/>
          <p:cNvSpPr>
            <a:spLocks/>
          </p:cNvSpPr>
          <p:nvPr/>
        </p:nvSpPr>
        <p:spPr bwMode="hidden">
          <a:xfrm>
            <a:off x="4494213" y="4425950"/>
            <a:ext cx="2263775" cy="226377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32" name="Freeform 8"/>
          <p:cNvSpPr>
            <a:spLocks/>
          </p:cNvSpPr>
          <p:nvPr/>
        </p:nvSpPr>
        <p:spPr bwMode="hidden">
          <a:xfrm>
            <a:off x="5646738" y="487363"/>
            <a:ext cx="2928937" cy="2930525"/>
          </a:xfrm>
          <a:custGeom>
            <a:avLst/>
            <a:gd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sp>
        <p:nvSpPr>
          <p:cNvPr id="615433" name="Freeform 9"/>
          <p:cNvSpPr>
            <a:spLocks/>
          </p:cNvSpPr>
          <p:nvPr/>
        </p:nvSpPr>
        <p:spPr bwMode="hidden">
          <a:xfrm>
            <a:off x="7146925" y="2555875"/>
            <a:ext cx="2008188" cy="3997325"/>
          </a:xfrm>
          <a:custGeom>
            <a:avLst/>
            <a:gd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BO"/>
          </a:p>
        </p:txBody>
      </p:sp>
      <p:pic>
        <p:nvPicPr>
          <p:cNvPr id="1034" name="Picture 10" descr="Facbann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54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154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154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fld id="{7A5BA195-E0FF-42AD-9F6A-16EA21DAFBF8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ransition spd="slow">
    <p:pull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500188"/>
            <a:ext cx="7772400" cy="3929062"/>
          </a:xfrm>
        </p:spPr>
        <p:txBody>
          <a:bodyPr/>
          <a:lstStyle/>
          <a:p>
            <a:pPr algn="ctr" defTabSz="912813" eaLnBrk="1" hangingPunct="1">
              <a:buFont typeface="Wingdings" pitchFamily="2" charset="2"/>
              <a:buNone/>
            </a:pPr>
            <a:r>
              <a:rPr lang="es-ES" sz="4800" b="1" dirty="0" smtClean="0">
                <a:solidFill>
                  <a:schemeClr val="tx2"/>
                </a:solidFill>
              </a:rPr>
              <a:t>SALUD PARA TODOS</a:t>
            </a:r>
          </a:p>
          <a:p>
            <a:pPr algn="ctr" defTabSz="912813" eaLnBrk="1" hangingPunct="1">
              <a:buFont typeface="Wingdings" pitchFamily="2" charset="2"/>
              <a:buNone/>
            </a:pPr>
            <a:r>
              <a:rPr lang="es-ES" b="1" dirty="0" smtClean="0">
                <a:solidFill>
                  <a:schemeClr val="tx2"/>
                </a:solidFill>
              </a:rPr>
              <a:t>POLÍTICAS DE SALUD Y EL DERECHO A LA SALUD</a:t>
            </a:r>
          </a:p>
          <a:p>
            <a:pPr algn="ctr" defTabSz="912813" eaLnBrk="1" hangingPunct="1">
              <a:buFont typeface="Wingdings" pitchFamily="2" charset="2"/>
              <a:buNone/>
            </a:pPr>
            <a:r>
              <a:rPr lang="es-BO" sz="2800" dirty="0" smtClean="0">
                <a:solidFill>
                  <a:schemeClr val="tx2"/>
                </a:solidFill>
              </a:rPr>
              <a:t>Noviembre de 2017</a:t>
            </a:r>
          </a:p>
          <a:p>
            <a:pPr algn="ctr" defTabSz="912813" eaLnBrk="1" hangingPunct="1">
              <a:buFont typeface="Wingdings" pitchFamily="2" charset="2"/>
              <a:buNone/>
            </a:pPr>
            <a:r>
              <a:rPr lang="es-BO" sz="2800" dirty="0" smtClean="0">
                <a:solidFill>
                  <a:schemeClr val="tx2"/>
                </a:solidFill>
              </a:rPr>
              <a:t>FORO DEPARTAMENTAL 2017</a:t>
            </a:r>
            <a:endParaRPr lang="es-BO" sz="2400" dirty="0" smtClean="0">
              <a:solidFill>
                <a:schemeClr val="tx2"/>
              </a:solidFill>
            </a:endParaRPr>
          </a:p>
          <a:p>
            <a:pPr algn="r" defTabSz="912813" eaLnBrk="1" hangingPunct="1">
              <a:buFont typeface="Wingdings" pitchFamily="2" charset="2"/>
              <a:buNone/>
            </a:pPr>
            <a:r>
              <a:rPr lang="es-BO" sz="2400" dirty="0" smtClean="0">
                <a:solidFill>
                  <a:schemeClr val="tx2"/>
                </a:solidFill>
              </a:rPr>
              <a:t>Bruno Rojas Callejas. Investigador del CEDLA</a:t>
            </a:r>
          </a:p>
          <a:p>
            <a:pPr algn="r" defTabSz="912813" eaLnBrk="1" hangingPunct="1">
              <a:buFont typeface="Wingdings" pitchFamily="2" charset="2"/>
              <a:buNone/>
            </a:pPr>
            <a:r>
              <a:rPr lang="es-BO" sz="2400" dirty="0" smtClean="0">
                <a:solidFill>
                  <a:schemeClr val="tx2"/>
                </a:solidFill>
              </a:rPr>
              <a:t>brojas@cedla.org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600" dirty="0" smtClean="0"/>
              <a:t>SITUACIÓN DE LA SALUD EN BOLIVIA: Indicadores</a:t>
            </a:r>
            <a:endParaRPr lang="es-B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306416"/>
          </a:xfrm>
        </p:spPr>
        <p:txBody>
          <a:bodyPr/>
          <a:lstStyle/>
          <a:p>
            <a:r>
              <a:rPr lang="es-BO" sz="2400" dirty="0" smtClean="0"/>
              <a:t>Tasa </a:t>
            </a:r>
            <a:r>
              <a:rPr lang="es-BO" sz="2400" dirty="0"/>
              <a:t>bruta de mortalidad </a:t>
            </a:r>
            <a:r>
              <a:rPr lang="es-BO" sz="2400" dirty="0" smtClean="0"/>
              <a:t>bajó de </a:t>
            </a:r>
            <a:r>
              <a:rPr lang="es-BO" sz="2400" dirty="0"/>
              <a:t>7,6 por mil a 7,1 por mil en los períodos de 2005-2010 y </a:t>
            </a:r>
            <a:r>
              <a:rPr lang="es-BO" sz="2400" dirty="0" smtClean="0"/>
              <a:t>2010-2015.</a:t>
            </a:r>
          </a:p>
          <a:p>
            <a:r>
              <a:rPr lang="es-BO" sz="2400" dirty="0" smtClean="0"/>
              <a:t>Razón </a:t>
            </a:r>
            <a:r>
              <a:rPr lang="es-BO" sz="2400" dirty="0"/>
              <a:t>de mortalidad materna </a:t>
            </a:r>
            <a:r>
              <a:rPr lang="es-BO" sz="2400" dirty="0" smtClean="0"/>
              <a:t>disminuyó de </a:t>
            </a:r>
            <a:r>
              <a:rPr lang="es-BO" sz="2400" dirty="0"/>
              <a:t>416 por cien mil nacidos vivos en 1989, a 229 en 2003 y a 185 en </a:t>
            </a:r>
            <a:r>
              <a:rPr lang="es-BO" sz="2400" dirty="0" smtClean="0"/>
              <a:t>2014.</a:t>
            </a:r>
          </a:p>
          <a:p>
            <a:r>
              <a:rPr lang="es-BO" sz="2400" dirty="0" smtClean="0"/>
              <a:t>Mortalidad </a:t>
            </a:r>
            <a:r>
              <a:rPr lang="es-BO" sz="2400" dirty="0"/>
              <a:t>infantil de menores de 1 año, de 81,8 por mil nacidos vivos a 53,6 y a 48, y la de menores de 5 </a:t>
            </a:r>
            <a:r>
              <a:rPr lang="es-BO" sz="2400" dirty="0" smtClean="0"/>
              <a:t>años</a:t>
            </a:r>
            <a:r>
              <a:rPr lang="es-BO" sz="2400" dirty="0"/>
              <a:t>, de 129,4 a 75 y a 56 en los mismos </a:t>
            </a:r>
            <a:r>
              <a:rPr lang="es-BO" sz="2400" dirty="0" smtClean="0"/>
              <a:t>períodos.</a:t>
            </a:r>
          </a:p>
          <a:p>
            <a:r>
              <a:rPr lang="es-BO" sz="2400" b="1" dirty="0" smtClean="0"/>
              <a:t>Cambios demográficos:</a:t>
            </a:r>
          </a:p>
          <a:p>
            <a:r>
              <a:rPr lang="es-BO" sz="2400" dirty="0" smtClean="0"/>
              <a:t>Tasa </a:t>
            </a:r>
            <a:r>
              <a:rPr lang="es-BO" sz="2400" dirty="0"/>
              <a:t>global de fecundidad </a:t>
            </a:r>
            <a:r>
              <a:rPr lang="es-BO" sz="2400" dirty="0" smtClean="0"/>
              <a:t>bajó de </a:t>
            </a:r>
            <a:r>
              <a:rPr lang="es-BO" sz="2400" dirty="0"/>
              <a:t>4,9 a 3,5 hijos por mujer entre 1989 y </a:t>
            </a:r>
            <a:r>
              <a:rPr lang="es-BO" sz="2400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637900781"/>
      </p:ext>
    </p:extLst>
  </p:cSld>
  <p:clrMapOvr>
    <a:masterClrMapping/>
  </p:clrMapOvr>
  <p:transition spd="slow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600" dirty="0" smtClean="0"/>
              <a:t>SITUACIÓN DE LA SALUD EN BOLIVIA: Indicadores</a:t>
            </a:r>
            <a:endParaRPr lang="es-B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306416"/>
          </a:xfrm>
        </p:spPr>
        <p:txBody>
          <a:bodyPr/>
          <a:lstStyle/>
          <a:p>
            <a:r>
              <a:rPr lang="es-BO" sz="2400" dirty="0"/>
              <a:t>E</a:t>
            </a:r>
            <a:r>
              <a:rPr lang="es-BO" sz="2400" dirty="0" smtClean="0"/>
              <a:t>speranza </a:t>
            </a:r>
            <a:r>
              <a:rPr lang="es-BO" sz="2400" dirty="0"/>
              <a:t>de vida al nacer se incrementó de 65,5 años para el período 2005-2010 a 67,2 años para el período 2010-2015</a:t>
            </a:r>
            <a:r>
              <a:rPr lang="es-BO" sz="2400" dirty="0" smtClean="0"/>
              <a:t>. Estos cambios incidieron en la demanda del tipo de servicios de salud.</a:t>
            </a:r>
            <a:endParaRPr lang="es-BO" sz="2400" dirty="0"/>
          </a:p>
          <a:p>
            <a:r>
              <a:rPr lang="es-BO" sz="2400" dirty="0" smtClean="0"/>
              <a:t>Las mejorías en los indicadores, según la Organización </a:t>
            </a:r>
            <a:r>
              <a:rPr lang="es-BO" sz="2400" dirty="0"/>
              <a:t>Mundial de la </a:t>
            </a:r>
            <a:r>
              <a:rPr lang="es-BO" sz="2400" dirty="0" smtClean="0"/>
              <a:t>Salud, estuvieron acompañados de </a:t>
            </a:r>
            <a:r>
              <a:rPr lang="es-BO" sz="2400" dirty="0"/>
              <a:t>la elevada presencia de enfermedades transmisibles y la creciente participación de las enfermedades crónicas, como causas de mortalidad. </a:t>
            </a:r>
            <a:endParaRPr lang="es-ES" sz="2400" dirty="0"/>
          </a:p>
          <a:p>
            <a:endParaRPr lang="es-BO" sz="2400" dirty="0" smtClean="0"/>
          </a:p>
        </p:txBody>
      </p:sp>
    </p:spTree>
    <p:extLst>
      <p:ext uri="{BB962C8B-B14F-4D97-AF65-F5344CB8AC3E}">
        <p14:creationId xmlns:p14="http://schemas.microsoft.com/office/powerpoint/2010/main" val="1765475071"/>
      </p:ext>
    </p:ext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600" dirty="0" smtClean="0"/>
              <a:t>SITUACIÓN DE LA SALUD EN BOLIVIA: Cambios</a:t>
            </a:r>
            <a:endParaRPr lang="es-BO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00808"/>
            <a:ext cx="69127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29317"/>
      </p:ext>
    </p:extLst>
  </p:cSld>
  <p:clrMapOvr>
    <a:masterClrMapping/>
  </p:clrMapOvr>
  <p:transition spd="slow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dirty="0" smtClean="0"/>
              <a:t>SITUACIÓN DE LA SALUD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dirty="0" smtClean="0"/>
              <a:t>Incremento constante de algunas </a:t>
            </a:r>
            <a:r>
              <a:rPr lang="es-BO" sz="2000" dirty="0"/>
              <a:t>enfermedades </a:t>
            </a:r>
            <a:r>
              <a:rPr lang="es-BO" sz="2000" dirty="0" smtClean="0"/>
              <a:t>crónicas: En </a:t>
            </a:r>
            <a:r>
              <a:rPr lang="es-BO" sz="2000" dirty="0"/>
              <a:t>el período </a:t>
            </a:r>
            <a:r>
              <a:rPr lang="es-BO" sz="2000" dirty="0" smtClean="0"/>
              <a:t>2010-2015:</a:t>
            </a:r>
          </a:p>
          <a:p>
            <a:pPr lvl="1"/>
            <a:r>
              <a:rPr lang="es-BO" sz="2000" dirty="0" smtClean="0"/>
              <a:t>Diabetes </a:t>
            </a:r>
            <a:r>
              <a:rPr lang="es-BO" sz="2000" dirty="0"/>
              <a:t>de 64.136 a </a:t>
            </a:r>
            <a:r>
              <a:rPr lang="es-BO" sz="2000" dirty="0" smtClean="0"/>
              <a:t>88.058</a:t>
            </a:r>
          </a:p>
          <a:p>
            <a:pPr lvl="1"/>
            <a:r>
              <a:rPr lang="es-BO" sz="2000" dirty="0" smtClean="0"/>
              <a:t>Cardiovasculares </a:t>
            </a:r>
            <a:r>
              <a:rPr lang="es-BO" sz="2000" dirty="0"/>
              <a:t>de 46.185 a </a:t>
            </a:r>
            <a:r>
              <a:rPr lang="es-BO" sz="2000" dirty="0" smtClean="0"/>
              <a:t>60.152,</a:t>
            </a:r>
          </a:p>
          <a:p>
            <a:pPr lvl="1"/>
            <a:r>
              <a:rPr lang="es-BO" sz="2000" dirty="0" smtClean="0"/>
              <a:t>Hipertensión </a:t>
            </a:r>
            <a:r>
              <a:rPr lang="es-BO" sz="2000" dirty="0"/>
              <a:t>de 102.109 a </a:t>
            </a:r>
            <a:r>
              <a:rPr lang="es-BO" sz="2000" dirty="0" smtClean="0"/>
              <a:t>161.435</a:t>
            </a:r>
          </a:p>
          <a:p>
            <a:pPr lvl="1"/>
            <a:r>
              <a:rPr lang="es-BO" sz="2000" dirty="0" smtClean="0"/>
              <a:t>Reumática </a:t>
            </a:r>
            <a:r>
              <a:rPr lang="es-BO" sz="2000" dirty="0"/>
              <a:t>de 77.292 a </a:t>
            </a:r>
            <a:r>
              <a:rPr lang="es-BO" sz="2000" dirty="0" smtClean="0"/>
              <a:t>80.543</a:t>
            </a:r>
          </a:p>
          <a:p>
            <a:pPr lvl="1"/>
            <a:r>
              <a:rPr lang="es-BO" sz="2000" dirty="0" smtClean="0"/>
              <a:t>Sobrepeso </a:t>
            </a:r>
            <a:r>
              <a:rPr lang="es-BO" sz="2000" dirty="0"/>
              <a:t>de 35.315 a </a:t>
            </a:r>
            <a:r>
              <a:rPr lang="es-BO" sz="2000" dirty="0" smtClean="0"/>
              <a:t>67.294</a:t>
            </a:r>
          </a:p>
          <a:p>
            <a:pPr lvl="1"/>
            <a:r>
              <a:rPr lang="es-BO" sz="2000" dirty="0" smtClean="0"/>
              <a:t>Enfermedad </a:t>
            </a:r>
            <a:r>
              <a:rPr lang="es-BO" sz="2000" dirty="0"/>
              <a:t>renal crónica de 104.262 a </a:t>
            </a:r>
            <a:r>
              <a:rPr lang="es-BO" sz="2000" dirty="0" smtClean="0"/>
              <a:t>112.161</a:t>
            </a:r>
          </a:p>
          <a:p>
            <a:pPr lvl="1"/>
            <a:r>
              <a:rPr lang="es-BO" sz="2000" dirty="0" smtClean="0"/>
              <a:t>Episodios </a:t>
            </a:r>
            <a:r>
              <a:rPr lang="es-BO" sz="2000" dirty="0"/>
              <a:t>depresivos y ansiedad de 12.328 a </a:t>
            </a:r>
            <a:r>
              <a:rPr lang="es-BO" sz="2000" dirty="0" smtClean="0"/>
              <a:t>17.075.</a:t>
            </a:r>
          </a:p>
          <a:p>
            <a:pPr lvl="1"/>
            <a:r>
              <a:rPr lang="es-BO" sz="2000" dirty="0" smtClean="0"/>
              <a:t>Cáncer </a:t>
            </a:r>
            <a:r>
              <a:rPr lang="es-BO" sz="2000" dirty="0"/>
              <a:t>(cérvix y otros), </a:t>
            </a:r>
            <a:r>
              <a:rPr lang="es-BO" sz="2000" dirty="0" smtClean="0"/>
              <a:t>habría bajado en casos reportados </a:t>
            </a:r>
            <a:r>
              <a:rPr lang="es-BO" sz="2000" dirty="0"/>
              <a:t>por el Programa de Enfermedades No Transmisibles: de 18.023 </a:t>
            </a:r>
            <a:r>
              <a:rPr lang="es-BO" sz="2000" dirty="0" smtClean="0"/>
              <a:t>en 2010 </a:t>
            </a:r>
            <a:r>
              <a:rPr lang="es-BO" sz="2000" dirty="0"/>
              <a:t>a 12.658 </a:t>
            </a:r>
            <a:r>
              <a:rPr lang="es-BO" sz="2000" dirty="0" smtClean="0"/>
              <a:t>en 2014. En general entre 2011 y 2016 se registraron más de 93 mil casos de cáncer.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108684290"/>
      </p:ext>
    </p:extLst>
  </p:cSld>
  <p:clrMapOvr>
    <a:masterClrMapping/>
  </p:clrMapOvr>
  <p:transition spd="slow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pPr algn="ctr"/>
            <a:r>
              <a:rPr lang="es-BO" sz="3600" dirty="0" smtClean="0"/>
              <a:t>SISTEMA NACIONAL DE SALUD</a:t>
            </a:r>
            <a:endParaRPr lang="es-B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4738464"/>
          </a:xfrm>
        </p:spPr>
        <p:txBody>
          <a:bodyPr/>
          <a:lstStyle/>
          <a:p>
            <a:endParaRPr lang="es-BO" sz="2000" dirty="0">
              <a:solidFill>
                <a:srgbClr val="C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52736"/>
            <a:ext cx="7772400" cy="47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7448"/>
      </p:ext>
    </p:extLst>
  </p:cSld>
  <p:clrMapOvr>
    <a:masterClrMapping/>
  </p:clrMapOvr>
  <p:transition spd="slow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200" dirty="0"/>
              <a:t>En </a:t>
            </a:r>
            <a:r>
              <a:rPr lang="es-BO" sz="2200" dirty="0" smtClean="0"/>
              <a:t>2008, el Decreto </a:t>
            </a:r>
            <a:r>
              <a:rPr lang="es-BO" sz="2200" dirty="0"/>
              <a:t>Supremo </a:t>
            </a:r>
            <a:r>
              <a:rPr lang="es-BO" sz="2200" dirty="0" smtClean="0"/>
              <a:t>29601 estableció el </a:t>
            </a:r>
            <a:r>
              <a:rPr lang="es-BO" sz="2200" dirty="0"/>
              <a:t>Modelo de Atención y el Modelo de Gestión en Salud en el marco de la Salud Familiar Comunitaria Intercultural – </a:t>
            </a:r>
            <a:r>
              <a:rPr lang="es-BO" sz="2200" dirty="0" smtClean="0"/>
              <a:t>SAFCI. Cuenta </a:t>
            </a:r>
            <a:r>
              <a:rPr lang="es-BO" sz="2200" dirty="0"/>
              <a:t>con apoyo financiero de la cooperación internacional, en particular </a:t>
            </a:r>
            <a:r>
              <a:rPr lang="es-BO" sz="2200" dirty="0" smtClean="0"/>
              <a:t>para Equipos Móviles.</a:t>
            </a:r>
          </a:p>
          <a:p>
            <a:r>
              <a:rPr lang="es-BO" sz="2200" b="1" dirty="0" smtClean="0"/>
              <a:t>Objetivo:</a:t>
            </a:r>
            <a:r>
              <a:rPr lang="es-BO" sz="2200" dirty="0" smtClean="0"/>
              <a:t> Eliminar </a:t>
            </a:r>
            <a:r>
              <a:rPr lang="es-BO" sz="2200" dirty="0"/>
              <a:t>la exclusión social, reivindicar la participación social y brindar servicios de salud que tomen en cuenta a la persona, familia y comunidad, </a:t>
            </a:r>
            <a:r>
              <a:rPr lang="es-BO" sz="2200" dirty="0" smtClean="0"/>
              <a:t>con medicina </a:t>
            </a:r>
            <a:r>
              <a:rPr lang="es-BO" sz="2200" dirty="0"/>
              <a:t>biomédica y </a:t>
            </a:r>
            <a:r>
              <a:rPr lang="es-BO" sz="2200" dirty="0" smtClean="0"/>
              <a:t>tradicional.</a:t>
            </a:r>
          </a:p>
          <a:p>
            <a:r>
              <a:rPr lang="es-BO" sz="2200" dirty="0" smtClean="0"/>
              <a:t>Se implementa con “</a:t>
            </a:r>
            <a:r>
              <a:rPr lang="es-BO" sz="2200" dirty="0"/>
              <a:t>Gestión Compartida en Salud”, </a:t>
            </a:r>
            <a:r>
              <a:rPr lang="es-BO" sz="2200" dirty="0" smtClean="0"/>
              <a:t>es decir, en </a:t>
            </a:r>
            <a:r>
              <a:rPr lang="es-BO" sz="2200" dirty="0" err="1" smtClean="0"/>
              <a:t>co</a:t>
            </a:r>
            <a:r>
              <a:rPr lang="es-BO" sz="2200" dirty="0" smtClean="0"/>
              <a:t>-responsabilidad con todos los niveles estatales.</a:t>
            </a:r>
          </a:p>
        </p:txBody>
      </p:sp>
    </p:spTree>
    <p:extLst>
      <p:ext uri="{BB962C8B-B14F-4D97-AF65-F5344CB8AC3E}">
        <p14:creationId xmlns:p14="http://schemas.microsoft.com/office/powerpoint/2010/main" val="3927425090"/>
      </p:ext>
    </p:extLst>
  </p:cSld>
  <p:clrMapOvr>
    <a:masterClrMapping/>
  </p:clrMapOvr>
  <p:transition spd="slow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200" dirty="0"/>
              <a:t>En el caso de las Cajas de salud, su participación sería con acciones de promoción de la salud y de prevención de enfermedades..</a:t>
            </a:r>
            <a:endParaRPr lang="es-ES" sz="2200" dirty="0"/>
          </a:p>
          <a:p>
            <a:r>
              <a:rPr lang="es-BO" sz="2200" dirty="0" smtClean="0"/>
              <a:t>En </a:t>
            </a:r>
            <a:r>
              <a:rPr lang="es-BO" sz="2200" dirty="0"/>
              <a:t>2014 </a:t>
            </a:r>
            <a:r>
              <a:rPr lang="es-BO" sz="2200" dirty="0" smtClean="0"/>
              <a:t>se hizo una evaluación del programa, destacando que: </a:t>
            </a:r>
            <a:r>
              <a:rPr lang="es-BO" sz="2200" i="1" dirty="0" smtClean="0"/>
              <a:t>“la </a:t>
            </a:r>
            <a:r>
              <a:rPr lang="es-BO" sz="2200" i="1" dirty="0"/>
              <a:t>política nacional de salud no garantiza la gratuidad sino a los grupos poblacionales cubiertos con algún modelo de aseguramiento </a:t>
            </a:r>
            <a:r>
              <a:rPr lang="es-BO" sz="2200" i="1" dirty="0" smtClean="0"/>
              <a:t>(básicamente </a:t>
            </a:r>
            <a:r>
              <a:rPr lang="es-BO" sz="2200" i="1" dirty="0"/>
              <a:t>materno infantil y adulto mayor), el resto de la población debe pagar, lo que constituye un obstáculo económico que contradice el concepto de derecho y los principios de universalidad del modelo propuesto</a:t>
            </a:r>
            <a:r>
              <a:rPr lang="es-BO" sz="2200" dirty="0"/>
              <a:t>”, </a:t>
            </a:r>
            <a:r>
              <a:rPr lang="es-BO" sz="2200" dirty="0" smtClean="0"/>
              <a:t>establecido por </a:t>
            </a:r>
            <a:r>
              <a:rPr lang="es-BO" sz="2200" dirty="0"/>
              <a:t>la </a:t>
            </a:r>
            <a:r>
              <a:rPr lang="es-BO" sz="2200" dirty="0" smtClean="0"/>
              <a:t>Constitución.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2482737336"/>
      </p:ext>
    </p:extLst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200" dirty="0" smtClean="0"/>
              <a:t>Según el gobierno, con el modelo SAFCI, </a:t>
            </a:r>
            <a:r>
              <a:rPr lang="es-BO" sz="2200" i="1" dirty="0" smtClean="0"/>
              <a:t>“En </a:t>
            </a:r>
            <a:r>
              <a:rPr lang="es-BO" sz="2200" i="1" dirty="0"/>
              <a:t>la Bolivia de hoy, la salud ya no es privilegio de pocos es un derecho de todos” . </a:t>
            </a:r>
            <a:r>
              <a:rPr lang="es-BO" sz="2200" dirty="0" smtClean="0"/>
              <a:t>Sin embargo, no hizo </a:t>
            </a:r>
            <a:r>
              <a:rPr lang="es-BO" sz="2200" dirty="0"/>
              <a:t>ningún esfuerzo por incorporar </a:t>
            </a:r>
            <a:r>
              <a:rPr lang="es-BO" sz="2200" dirty="0" smtClean="0"/>
              <a:t>este modelo al </a:t>
            </a:r>
            <a:r>
              <a:rPr lang="es-BO" sz="2200" dirty="0"/>
              <a:t>sistema </a:t>
            </a:r>
            <a:r>
              <a:rPr lang="es-BO" sz="2200" dirty="0" smtClean="0"/>
              <a:t>de salud.</a:t>
            </a:r>
            <a:endParaRPr lang="es-BO" sz="2200" dirty="0"/>
          </a:p>
          <a:p>
            <a:r>
              <a:rPr lang="es-BO" sz="2200" dirty="0"/>
              <a:t>Los médicos SAFCI están </a:t>
            </a:r>
            <a:r>
              <a:rPr lang="es-BO" sz="2200" dirty="0" smtClean="0"/>
              <a:t>en </a:t>
            </a:r>
            <a:r>
              <a:rPr lang="es-BO" sz="2200" dirty="0"/>
              <a:t>municipios afines al oficialismo, cumplen funciones asistenciales y los que pueden, hacen </a:t>
            </a:r>
            <a:r>
              <a:rPr lang="es-BO" sz="2200" dirty="0" smtClean="0"/>
              <a:t>trabajo </a:t>
            </a:r>
            <a:r>
              <a:rPr lang="es-BO" sz="2200" dirty="0"/>
              <a:t>comunitario con promoción de la salud y educación, pero el SEDES, prácticamente los </a:t>
            </a:r>
            <a:r>
              <a:rPr lang="es-BO" sz="2200" dirty="0" smtClean="0"/>
              <a:t>ignora.</a:t>
            </a:r>
          </a:p>
          <a:p>
            <a:r>
              <a:rPr lang="es-BO" sz="2200" dirty="0" smtClean="0"/>
              <a:t>Muchos </a:t>
            </a:r>
            <a:r>
              <a:rPr lang="es-BO" sz="2200" dirty="0"/>
              <a:t>de ellos son contratados directamente por el Ministerio de Salud y no figuran en las planillas departamentales. Esta </a:t>
            </a:r>
            <a:r>
              <a:rPr lang="es-BO" sz="2200" dirty="0" smtClean="0"/>
              <a:t>situación es irregular y provocó conflictos.</a:t>
            </a:r>
            <a:endParaRPr lang="es-BO" sz="2200" dirty="0"/>
          </a:p>
        </p:txBody>
      </p:sp>
    </p:spTree>
    <p:extLst>
      <p:ext uri="{BB962C8B-B14F-4D97-AF65-F5344CB8AC3E}">
        <p14:creationId xmlns:p14="http://schemas.microsoft.com/office/powerpoint/2010/main" val="955602772"/>
      </p:ext>
    </p:extLst>
  </p:cSld>
  <p:clrMapOvr>
    <a:masterClrMapping/>
  </p:clrMapOvr>
  <p:transition spd="slow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200" b="1" dirty="0" smtClean="0"/>
              <a:t>PROGRAMA MI SALUD</a:t>
            </a:r>
            <a:r>
              <a:rPr lang="es-BO" sz="2200" dirty="0" smtClean="0"/>
              <a:t>.</a:t>
            </a:r>
            <a:endParaRPr lang="es-BO" sz="2200" dirty="0"/>
          </a:p>
          <a:p>
            <a:r>
              <a:rPr lang="es-BO" sz="2200" dirty="0" smtClean="0"/>
              <a:t>Fue inaugurado </a:t>
            </a:r>
            <a:r>
              <a:rPr lang="es-BO" sz="2200" dirty="0"/>
              <a:t>como un proyecto piloto el 1 de junio de 2013 en </a:t>
            </a:r>
            <a:r>
              <a:rPr lang="es-BO" sz="2200" dirty="0" smtClean="0"/>
              <a:t>El </a:t>
            </a:r>
            <a:r>
              <a:rPr lang="es-BO" sz="2200" dirty="0"/>
              <a:t>Alto, luego se </a:t>
            </a:r>
            <a:r>
              <a:rPr lang="es-BO" sz="2200" dirty="0" smtClean="0"/>
              <a:t>habría extendido </a:t>
            </a:r>
            <a:r>
              <a:rPr lang="es-BO" sz="2200" dirty="0"/>
              <a:t>a </a:t>
            </a:r>
            <a:r>
              <a:rPr lang="es-BO" sz="2200" dirty="0" smtClean="0"/>
              <a:t>347 municipios </a:t>
            </a:r>
            <a:r>
              <a:rPr lang="es-BO" sz="2200" dirty="0"/>
              <a:t>del </a:t>
            </a:r>
            <a:r>
              <a:rPr lang="es-BO" sz="2200" dirty="0" smtClean="0"/>
              <a:t>país. Está bajo tuición del Ministerio </a:t>
            </a:r>
            <a:r>
              <a:rPr lang="es-BO" sz="2200" dirty="0"/>
              <a:t>de Salud por fuera del sistema </a:t>
            </a:r>
            <a:r>
              <a:rPr lang="es-BO" sz="2200" dirty="0" smtClean="0"/>
              <a:t>actual.</a:t>
            </a:r>
          </a:p>
          <a:p>
            <a:r>
              <a:rPr lang="es-BO" sz="2200" b="1" dirty="0" smtClean="0"/>
              <a:t>Como funciona? </a:t>
            </a:r>
            <a:r>
              <a:rPr lang="es-BO" sz="2200" dirty="0" smtClean="0"/>
              <a:t>Cada </a:t>
            </a:r>
            <a:r>
              <a:rPr lang="es-BO" sz="2200" dirty="0"/>
              <a:t>médico contratado tiene un barrio asignado </a:t>
            </a:r>
            <a:r>
              <a:rPr lang="es-BO" sz="2200" dirty="0" smtClean="0"/>
              <a:t>para brindar atención, hace visitas a domicilios</a:t>
            </a:r>
            <a:r>
              <a:rPr lang="es-BO" sz="2200" dirty="0"/>
              <a:t>, </a:t>
            </a:r>
            <a:r>
              <a:rPr lang="es-BO" sz="2200" dirty="0" smtClean="0"/>
              <a:t>elabora </a:t>
            </a:r>
            <a:r>
              <a:rPr lang="es-BO" sz="2200" dirty="0"/>
              <a:t>una carpeta familiar y </a:t>
            </a:r>
            <a:r>
              <a:rPr lang="es-BO" sz="2200" dirty="0" smtClean="0"/>
              <a:t>hace </a:t>
            </a:r>
            <a:r>
              <a:rPr lang="es-BO" sz="2200" dirty="0"/>
              <a:t>seguimiento y control de las enfermedades </a:t>
            </a:r>
            <a:r>
              <a:rPr lang="es-BO" sz="2200" dirty="0" smtClean="0"/>
              <a:t>crónicas.</a:t>
            </a:r>
          </a:p>
          <a:p>
            <a:r>
              <a:rPr lang="es-BO" sz="2200" dirty="0" smtClean="0"/>
              <a:t>Se basa en el modelo cubano con la diferencia que funciona </a:t>
            </a:r>
            <a:r>
              <a:rPr lang="es-BO" sz="2200" dirty="0"/>
              <a:t>como programa </a:t>
            </a:r>
            <a:r>
              <a:rPr lang="es-BO" sz="2200" dirty="0" smtClean="0"/>
              <a:t>aislado y con </a:t>
            </a:r>
            <a:r>
              <a:rPr lang="es-BO" sz="2200" dirty="0"/>
              <a:t>servicios </a:t>
            </a:r>
            <a:r>
              <a:rPr lang="es-BO" sz="2200" dirty="0" smtClean="0"/>
              <a:t>fragmentados.</a:t>
            </a:r>
            <a:endParaRPr lang="es-BO" sz="2200" dirty="0"/>
          </a:p>
        </p:txBody>
      </p:sp>
    </p:spTree>
    <p:extLst>
      <p:ext uri="{BB962C8B-B14F-4D97-AF65-F5344CB8AC3E}">
        <p14:creationId xmlns:p14="http://schemas.microsoft.com/office/powerpoint/2010/main" val="1297237784"/>
      </p:ext>
    </p:extLst>
  </p:cSld>
  <p:clrMapOvr>
    <a:masterClrMapping/>
  </p:clrMapOvr>
  <p:transition spd="slow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400" dirty="0"/>
              <a:t>En 2009, el gobierno de Evo Morales </a:t>
            </a:r>
            <a:r>
              <a:rPr lang="es-BO" sz="2400" dirty="0" smtClean="0"/>
              <a:t>con el </a:t>
            </a:r>
            <a:r>
              <a:rPr lang="es-BO" sz="2400" b="1" dirty="0" smtClean="0"/>
              <a:t>Decreto </a:t>
            </a:r>
            <a:r>
              <a:rPr lang="es-BO" sz="2400" b="1" dirty="0"/>
              <a:t>Supremo 0304 </a:t>
            </a:r>
            <a:r>
              <a:rPr lang="es-BO" sz="2400" dirty="0" smtClean="0"/>
              <a:t>buscó reformar la </a:t>
            </a:r>
            <a:r>
              <a:rPr lang="es-BO" sz="2400" dirty="0"/>
              <a:t>estructura organizativa del órgano ejecutivo del Estado, a través </a:t>
            </a:r>
            <a:r>
              <a:rPr lang="es-BO" sz="2400" dirty="0" smtClean="0"/>
              <a:t>de intentar convertir </a:t>
            </a:r>
            <a:r>
              <a:rPr lang="es-BO" sz="2400" dirty="0"/>
              <a:t>a </a:t>
            </a:r>
            <a:r>
              <a:rPr lang="es-BO" sz="2400" dirty="0" smtClean="0"/>
              <a:t>las Cajas de </a:t>
            </a:r>
            <a:r>
              <a:rPr lang="es-BO" sz="2400" dirty="0"/>
              <a:t>salud </a:t>
            </a:r>
            <a:r>
              <a:rPr lang="es-BO" sz="2400" dirty="0" smtClean="0"/>
              <a:t>en </a:t>
            </a:r>
            <a:r>
              <a:rPr lang="es-BO" sz="2400" dirty="0"/>
              <a:t>entidades dependientes del Ministerio de Salud, medida que </a:t>
            </a:r>
            <a:r>
              <a:rPr lang="es-BO" sz="2400" dirty="0" smtClean="0"/>
              <a:t>tuvo </a:t>
            </a:r>
            <a:r>
              <a:rPr lang="es-BO" sz="2400" dirty="0"/>
              <a:t>su antecedente </a:t>
            </a:r>
            <a:r>
              <a:rPr lang="es-BO" sz="2400" dirty="0" smtClean="0"/>
              <a:t>neoliberal en </a:t>
            </a:r>
            <a:r>
              <a:rPr lang="es-BO" sz="2400" dirty="0"/>
              <a:t>el proyecto de implementación de un Sistema Integrado de los Servicios de Salud de la Seguridad Social de </a:t>
            </a:r>
            <a:r>
              <a:rPr lang="es-BO" sz="2400" dirty="0" smtClean="0"/>
              <a:t>1990.</a:t>
            </a:r>
          </a:p>
          <a:p>
            <a:r>
              <a:rPr lang="es-BO" sz="2400" dirty="0" smtClean="0"/>
              <a:t>El decreto fue resistido y derogado posteriormente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71388198"/>
      </p:ext>
    </p:extLst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531912"/>
          </a:xfrm>
        </p:spPr>
        <p:txBody>
          <a:bodyPr/>
          <a:lstStyle/>
          <a:p>
            <a:pPr algn="ctr"/>
            <a:r>
              <a:rPr lang="es-BO" sz="4000" dirty="0" smtClean="0"/>
              <a:t>¿QUÉ ES SALUD?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4738464"/>
          </a:xfrm>
        </p:spPr>
        <p:txBody>
          <a:bodyPr/>
          <a:lstStyle/>
          <a:p>
            <a:r>
              <a:rPr lang="es-BO" sz="2400" dirty="0" smtClean="0"/>
              <a:t>La </a:t>
            </a:r>
            <a:r>
              <a:rPr lang="es-BO" sz="2400" dirty="0"/>
              <a:t>salud </a:t>
            </a:r>
            <a:r>
              <a:rPr lang="es-BO" sz="2400" dirty="0" smtClean="0"/>
              <a:t>es un </a:t>
            </a:r>
            <a:r>
              <a:rPr lang="es-BO" sz="2400" dirty="0"/>
              <a:t>estado de bienestar “físico, mental y social” y no sólo la ausencia de </a:t>
            </a:r>
            <a:r>
              <a:rPr lang="es-BO" sz="2400" dirty="0" smtClean="0"/>
              <a:t>enfermedad (Declaración de Alma </a:t>
            </a:r>
            <a:r>
              <a:rPr lang="es-BO" sz="2400" dirty="0" smtClean="0"/>
              <a:t>Ata</a:t>
            </a:r>
            <a:r>
              <a:rPr lang="es-BO" sz="2400" dirty="0" smtClean="0"/>
              <a:t>, 1978</a:t>
            </a:r>
            <a:r>
              <a:rPr lang="es-BO" sz="2400" dirty="0" smtClean="0"/>
              <a:t>). </a:t>
            </a:r>
            <a:r>
              <a:rPr lang="es-BO" sz="2400" dirty="0"/>
              <a:t>Para esto es necesario que el sistema de salud se base en la participación plena de toda la </a:t>
            </a:r>
            <a:r>
              <a:rPr lang="es-BO" sz="2400" dirty="0" smtClean="0"/>
              <a:t>sociedad.</a:t>
            </a:r>
            <a:endParaRPr lang="es-BO" sz="2400" dirty="0" smtClean="0"/>
          </a:p>
          <a:p>
            <a:r>
              <a:rPr lang="es-BO" sz="2400" dirty="0"/>
              <a:t>La salud es el máximo bienestar y desarrollo de las potencialidades del ser humano de acuerdo al grado de avance de la </a:t>
            </a:r>
            <a:r>
              <a:rPr lang="es-BO" sz="2400" dirty="0" smtClean="0"/>
              <a:t>sociedad.</a:t>
            </a:r>
          </a:p>
          <a:p>
            <a:r>
              <a:rPr lang="es-BO" sz="2400" dirty="0" smtClean="0"/>
              <a:t>La </a:t>
            </a:r>
            <a:r>
              <a:rPr lang="es-BO" sz="2400" dirty="0"/>
              <a:t>salud no </a:t>
            </a:r>
            <a:r>
              <a:rPr lang="es-BO" sz="2400" dirty="0" smtClean="0"/>
              <a:t>está al </a:t>
            </a:r>
            <a:r>
              <a:rPr lang="es-BO" sz="2400" dirty="0"/>
              <a:t>margen </a:t>
            </a:r>
            <a:r>
              <a:rPr lang="es-BO" sz="2400" dirty="0" smtClean="0"/>
              <a:t>de la </a:t>
            </a:r>
            <a:r>
              <a:rPr lang="es-BO" sz="2400" dirty="0" smtClean="0"/>
              <a:t>economía, producción </a:t>
            </a:r>
            <a:r>
              <a:rPr lang="es-BO" sz="2400" dirty="0" smtClean="0"/>
              <a:t>ni de los problemas laborales (calidad del empleo, salarios o ingresos, desempleo, etc</a:t>
            </a:r>
            <a:r>
              <a:rPr lang="es-BO" sz="2400" dirty="0" smtClean="0"/>
              <a:t>.).</a:t>
            </a:r>
            <a:endParaRPr lang="es-BO" sz="2400" b="1" dirty="0"/>
          </a:p>
        </p:txBody>
      </p:sp>
    </p:spTree>
    <p:extLst>
      <p:ext uri="{BB962C8B-B14F-4D97-AF65-F5344CB8AC3E}">
        <p14:creationId xmlns:p14="http://schemas.microsoft.com/office/powerpoint/2010/main" val="2227393461"/>
      </p:ext>
    </p:extLst>
  </p:cSld>
  <p:clrMapOvr>
    <a:masterClrMapping/>
  </p:clrMapOvr>
  <p:transition spd="slow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600" dirty="0"/>
              <a:t>En 2010 se proyectó </a:t>
            </a:r>
            <a:r>
              <a:rPr lang="es-BO" sz="2600" dirty="0" smtClean="0"/>
              <a:t>la </a:t>
            </a:r>
            <a:r>
              <a:rPr lang="es-BO" sz="2600" b="1" dirty="0"/>
              <a:t>Ley del Sistema Único de </a:t>
            </a:r>
            <a:r>
              <a:rPr lang="es-BO" sz="2600" b="1" dirty="0" smtClean="0"/>
              <a:t>Salud</a:t>
            </a:r>
            <a:r>
              <a:rPr lang="es-BO" sz="2600" dirty="0" smtClean="0"/>
              <a:t>, </a:t>
            </a:r>
            <a:r>
              <a:rPr lang="es-BO" sz="2600" dirty="0"/>
              <a:t>que </a:t>
            </a:r>
            <a:r>
              <a:rPr lang="es-BO" sz="2600" dirty="0" smtClean="0"/>
              <a:t>busca garantizar </a:t>
            </a:r>
            <a:r>
              <a:rPr lang="es-BO" sz="2600" dirty="0"/>
              <a:t>el acceso a la salud “con carácter universal, gratuito, equitativo, </a:t>
            </a:r>
            <a:r>
              <a:rPr lang="es-BO" sz="2600" dirty="0" err="1"/>
              <a:t>intracultural</a:t>
            </a:r>
            <a:r>
              <a:rPr lang="es-BO" sz="2600" dirty="0"/>
              <a:t>, intercultural, participativo, con calidad y control </a:t>
            </a:r>
            <a:r>
              <a:rPr lang="es-BO" sz="2600" dirty="0" smtClean="0"/>
              <a:t>social”.</a:t>
            </a:r>
          </a:p>
          <a:p>
            <a:r>
              <a:rPr lang="es-BO" sz="2600" dirty="0" smtClean="0"/>
              <a:t>Todo esto a </a:t>
            </a:r>
            <a:r>
              <a:rPr lang="es-BO" sz="2600" dirty="0"/>
              <a:t>través de la constitución de una sola institución que unificaría la gestión y las finanzas de todas las entidades públicas </a:t>
            </a:r>
            <a:r>
              <a:rPr lang="es-BO" sz="2600" dirty="0" smtClean="0"/>
              <a:t>y </a:t>
            </a:r>
            <a:r>
              <a:rPr lang="es-BO" sz="2600" dirty="0"/>
              <a:t>de las cajas de salud, exceptuando a las ONG que se adherirían mediante convenios </a:t>
            </a:r>
            <a:r>
              <a:rPr lang="es-BO" sz="2600" dirty="0" smtClean="0"/>
              <a:t>especiales.</a:t>
            </a:r>
          </a:p>
        </p:txBody>
      </p:sp>
    </p:spTree>
    <p:extLst>
      <p:ext uri="{BB962C8B-B14F-4D97-AF65-F5344CB8AC3E}">
        <p14:creationId xmlns:p14="http://schemas.microsoft.com/office/powerpoint/2010/main" val="577328634"/>
      </p:ext>
    </p:extLst>
  </p:cSld>
  <p:clrMapOvr>
    <a:masterClrMapping/>
  </p:clrMapOvr>
  <p:transition spd="slow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400" dirty="0" smtClean="0"/>
              <a:t>El proyecto tendría un </a:t>
            </a:r>
            <a:r>
              <a:rPr lang="es-BO" sz="2400" dirty="0"/>
              <a:t>Fondo Único de Salud </a:t>
            </a:r>
            <a:r>
              <a:rPr lang="es-BO" sz="2400" dirty="0" smtClean="0"/>
              <a:t>que </a:t>
            </a:r>
            <a:r>
              <a:rPr lang="es-BO" sz="2400" dirty="0"/>
              <a:t>controlaría los recursos </a:t>
            </a:r>
            <a:r>
              <a:rPr lang="es-BO" sz="2400" dirty="0" smtClean="0"/>
              <a:t>públicos para salud, </a:t>
            </a:r>
            <a:r>
              <a:rPr lang="es-BO" sz="2400" dirty="0"/>
              <a:t>los </a:t>
            </a:r>
            <a:r>
              <a:rPr lang="es-BO" sz="2400" dirty="0" smtClean="0"/>
              <a:t>de </a:t>
            </a:r>
            <a:r>
              <a:rPr lang="es-BO" sz="2400" dirty="0"/>
              <a:t>la cooperación internacional y los aportes patronales </a:t>
            </a:r>
            <a:r>
              <a:rPr lang="es-BO" sz="2400" dirty="0" smtClean="0"/>
              <a:t>para los </a:t>
            </a:r>
            <a:r>
              <a:rPr lang="es-BO" sz="2400" dirty="0"/>
              <a:t>trabajadores asalariados, que se incrementaban de 10% a </a:t>
            </a:r>
            <a:r>
              <a:rPr lang="es-BO" sz="2400" dirty="0" smtClean="0"/>
              <a:t>12%</a:t>
            </a:r>
          </a:p>
          <a:p>
            <a:r>
              <a:rPr lang="es-BO" sz="2400" dirty="0" smtClean="0"/>
              <a:t>Este incremento se transformaría en </a:t>
            </a:r>
            <a:r>
              <a:rPr lang="es-BO" sz="2400" dirty="0"/>
              <a:t>un “impuesto patronal para la salud”, </a:t>
            </a:r>
            <a:r>
              <a:rPr lang="es-BO" sz="2400" dirty="0" smtClean="0"/>
              <a:t>perdiendo su </a:t>
            </a:r>
            <a:r>
              <a:rPr lang="es-BO" sz="2400" dirty="0"/>
              <a:t>origen salarial y </a:t>
            </a:r>
            <a:r>
              <a:rPr lang="es-BO" sz="2400" dirty="0" smtClean="0"/>
              <a:t>para convertirse en recursos </a:t>
            </a:r>
            <a:r>
              <a:rPr lang="es-BO" sz="2400" dirty="0"/>
              <a:t>de carácter público</a:t>
            </a:r>
            <a:r>
              <a:rPr lang="es-BO" sz="2400" dirty="0" smtClean="0"/>
              <a:t>.</a:t>
            </a:r>
          </a:p>
          <a:p>
            <a:r>
              <a:rPr lang="es-BO" sz="2400" dirty="0" smtClean="0"/>
              <a:t>La propuesta fue rechazada. El gobierno hizo otra propuesta que planteó la </a:t>
            </a:r>
            <a:r>
              <a:rPr lang="es-BO" sz="2400" dirty="0"/>
              <a:t>adhesión voluntaria de las cajas de salud al </a:t>
            </a:r>
            <a:r>
              <a:rPr lang="es-BO" sz="2400" dirty="0" smtClean="0"/>
              <a:t>sistema.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263321264"/>
      </p:ext>
    </p:extLst>
  </p:cSld>
  <p:clrMapOvr>
    <a:masterClrMapping/>
  </p:clrMapOvr>
  <p:transition spd="slow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dirty="0" smtClean="0"/>
              <a:t>En </a:t>
            </a:r>
            <a:r>
              <a:rPr lang="es-BO" sz="2000" dirty="0"/>
              <a:t>2013 </a:t>
            </a:r>
            <a:r>
              <a:rPr lang="es-BO" sz="2000" dirty="0" smtClean="0"/>
              <a:t>con la </a:t>
            </a:r>
            <a:r>
              <a:rPr lang="es-BO" sz="2000" dirty="0"/>
              <a:t>Ley 475, </a:t>
            </a:r>
            <a:r>
              <a:rPr lang="es-BO" sz="2000" dirty="0" smtClean="0"/>
              <a:t>se estableció el </a:t>
            </a:r>
            <a:r>
              <a:rPr lang="es-BO" sz="2000" dirty="0"/>
              <a:t>Sistema Integral de Atención en Salud, </a:t>
            </a:r>
            <a:r>
              <a:rPr lang="es-BO" sz="2000" dirty="0" smtClean="0"/>
              <a:t>con cobertura </a:t>
            </a:r>
            <a:r>
              <a:rPr lang="es-BO" sz="2000" dirty="0"/>
              <a:t>de atención en salud y la </a:t>
            </a:r>
            <a:r>
              <a:rPr lang="es-BO" sz="2000" dirty="0" smtClean="0"/>
              <a:t>“</a:t>
            </a:r>
            <a:r>
              <a:rPr lang="es-BO" sz="2000" dirty="0"/>
              <a:t>protección financiera en salud” </a:t>
            </a:r>
            <a:r>
              <a:rPr lang="es-BO" sz="2000" dirty="0" smtClean="0"/>
              <a:t>(para atención gratuita) para </a:t>
            </a:r>
            <a:r>
              <a:rPr lang="es-BO" sz="2000" dirty="0"/>
              <a:t>personas </a:t>
            </a:r>
            <a:r>
              <a:rPr lang="es-BO" sz="2000" dirty="0" smtClean="0"/>
              <a:t>sin cobertura </a:t>
            </a:r>
            <a:r>
              <a:rPr lang="es-BO" sz="2000" dirty="0"/>
              <a:t>del Seguro Social Obligatorio de Corto </a:t>
            </a:r>
            <a:r>
              <a:rPr lang="es-BO" sz="2000" dirty="0" smtClean="0"/>
              <a:t>Plazo: </a:t>
            </a:r>
            <a:r>
              <a:rPr lang="es-BO" sz="2000" dirty="0"/>
              <a:t>mujeres embarazadas hasta los seis meses posteriores al parto, menores de 5 años, personas mayores de 60 años, discapacitados y mujeres en edad </a:t>
            </a:r>
            <a:r>
              <a:rPr lang="es-BO" sz="2000" dirty="0" smtClean="0"/>
              <a:t>fértil</a:t>
            </a:r>
          </a:p>
          <a:p>
            <a:r>
              <a:rPr lang="es-BO" sz="2000" dirty="0" smtClean="0"/>
              <a:t>Dispone, </a:t>
            </a:r>
            <a:r>
              <a:rPr lang="es-BO" sz="2000" dirty="0"/>
              <a:t>la atención obligatoria en todos los establecimientos de </a:t>
            </a:r>
            <a:r>
              <a:rPr lang="es-BO" sz="2000" dirty="0" smtClean="0"/>
              <a:t>salud públicos, Cajas de salud, </a:t>
            </a:r>
            <a:r>
              <a:rPr lang="es-BO" sz="2000" dirty="0"/>
              <a:t>establecimientos privados bajo convenio y equipos móviles de salud del </a:t>
            </a:r>
            <a:r>
              <a:rPr lang="es-BO" sz="2000" dirty="0" smtClean="0"/>
              <a:t>SAFCI.</a:t>
            </a:r>
          </a:p>
          <a:p>
            <a:r>
              <a:rPr lang="es-BO" sz="2000" dirty="0" smtClean="0"/>
              <a:t>Financiamiento: Fondos </a:t>
            </a:r>
            <a:r>
              <a:rPr lang="es-BO" sz="2000" dirty="0"/>
              <a:t>del Tesoro General del Estado, recursos de la Cuenta Especial del Diálogo 2000, </a:t>
            </a:r>
            <a:r>
              <a:rPr lang="es-BO" sz="2000" dirty="0" smtClean="0"/>
              <a:t>de </a:t>
            </a:r>
            <a:r>
              <a:rPr lang="es-BO" sz="2000" dirty="0"/>
              <a:t>la Coparticipación Tributaria Municipal y del </a:t>
            </a:r>
            <a:r>
              <a:rPr lang="es-BO" sz="2000" dirty="0" smtClean="0"/>
              <a:t>IDH.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190803588"/>
      </p:ext>
    </p:extLst>
  </p:cSld>
  <p:clrMapOvr>
    <a:masterClrMapping/>
  </p:clrMapOvr>
  <p:transition spd="slow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400" dirty="0" smtClean="0"/>
              <a:t>Por la resistencia de sectores sociales, el gobierno impuso reformas </a:t>
            </a:r>
            <a:r>
              <a:rPr lang="es-BO" sz="2400" dirty="0"/>
              <a:t>parciales que afectan indirectamente </a:t>
            </a:r>
            <a:r>
              <a:rPr lang="es-BO" sz="2400" dirty="0" smtClean="0"/>
              <a:t>el sistema </a:t>
            </a:r>
            <a:r>
              <a:rPr lang="es-BO" sz="2400" dirty="0"/>
              <a:t>de </a:t>
            </a:r>
            <a:r>
              <a:rPr lang="es-BO" sz="2400" dirty="0" smtClean="0"/>
              <a:t>salud.</a:t>
            </a:r>
          </a:p>
          <a:p>
            <a:r>
              <a:rPr lang="es-BO" sz="2400" dirty="0" smtClean="0"/>
              <a:t>Además de ordenar la </a:t>
            </a:r>
            <a:r>
              <a:rPr lang="es-BO" sz="2400" dirty="0"/>
              <a:t>reestructuración de la Caja Nacional de Salud </a:t>
            </a:r>
            <a:r>
              <a:rPr lang="es-BO" sz="2400" dirty="0" smtClean="0"/>
              <a:t>para </a:t>
            </a:r>
            <a:r>
              <a:rPr lang="es-BO" sz="2400" dirty="0"/>
              <a:t>sumarla al </a:t>
            </a:r>
            <a:r>
              <a:rPr lang="es-BO" sz="2400" dirty="0" smtClean="0"/>
              <a:t>Seguro universal, </a:t>
            </a:r>
            <a:r>
              <a:rPr lang="es-BO" sz="2400" dirty="0"/>
              <a:t>el gobierno </a:t>
            </a:r>
            <a:r>
              <a:rPr lang="es-BO" sz="2400" dirty="0" smtClean="0"/>
              <a:t>dispuso la Ley </a:t>
            </a:r>
            <a:r>
              <a:rPr lang="es-BO" sz="2400" dirty="0"/>
              <a:t>de Libre Afiliación </a:t>
            </a:r>
            <a:r>
              <a:rPr lang="es-BO" sz="2400" dirty="0" smtClean="0"/>
              <a:t>y </a:t>
            </a:r>
            <a:r>
              <a:rPr lang="es-BO" sz="2400" dirty="0" err="1" smtClean="0"/>
              <a:t>Reafiliación</a:t>
            </a:r>
            <a:r>
              <a:rPr lang="es-BO" sz="2400" dirty="0" smtClean="0"/>
              <a:t> en el Subsector </a:t>
            </a:r>
            <a:r>
              <a:rPr lang="es-BO" sz="2400" dirty="0"/>
              <a:t>Público de Salud, por la que los trabajadores -especialmente los </a:t>
            </a:r>
            <a:r>
              <a:rPr lang="es-BO" sz="2400" dirty="0" smtClean="0"/>
              <a:t>del </a:t>
            </a:r>
            <a:r>
              <a:rPr lang="es-BO" sz="2400" dirty="0"/>
              <a:t>Estado- pueden “optar” por </a:t>
            </a:r>
            <a:r>
              <a:rPr lang="es-BO" sz="2400" dirty="0" smtClean="0"/>
              <a:t>afiliarse </a:t>
            </a:r>
            <a:r>
              <a:rPr lang="es-BO" sz="2400" dirty="0"/>
              <a:t>al subsector </a:t>
            </a:r>
            <a:r>
              <a:rPr lang="es-BO" sz="2400" dirty="0" smtClean="0"/>
              <a:t>público.</a:t>
            </a:r>
          </a:p>
          <a:p>
            <a:r>
              <a:rPr lang="es-BO" sz="2400" dirty="0" smtClean="0"/>
              <a:t>Así, los </a:t>
            </a:r>
            <a:r>
              <a:rPr lang="es-BO" sz="2400" dirty="0"/>
              <a:t>recursos </a:t>
            </a:r>
            <a:r>
              <a:rPr lang="es-BO" sz="2400" dirty="0" smtClean="0"/>
              <a:t>del </a:t>
            </a:r>
            <a:r>
              <a:rPr lang="es-BO" sz="2400" dirty="0"/>
              <a:t>aporte patronal </a:t>
            </a:r>
            <a:r>
              <a:rPr lang="es-BO" sz="2400" dirty="0" smtClean="0"/>
              <a:t>serían </a:t>
            </a:r>
            <a:r>
              <a:rPr lang="es-BO" sz="2400" dirty="0"/>
              <a:t>una fuente importante de financiamiento del Subsector Público en manos del poder ejecutivo</a:t>
            </a:r>
            <a:r>
              <a:rPr lang="es-BO" sz="2400" dirty="0" smtClean="0"/>
              <a:t>. </a:t>
            </a:r>
            <a:endParaRPr lang="es-ES" sz="24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17764514"/>
      </p:ext>
    </p:extLst>
  </p:cSld>
  <p:clrMapOvr>
    <a:masterClrMapping/>
  </p:clrMapOvr>
  <p:transition spd="slow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b="1" dirty="0" smtClean="0"/>
              <a:t>SEGUROS DE SALUD PÚBLICOS DEPARTAMENTALES Y MUNICIPALES DE SALUD</a:t>
            </a:r>
          </a:p>
          <a:p>
            <a:r>
              <a:rPr lang="es-ES" sz="2000" dirty="0" smtClean="0"/>
              <a:t>Según una mesa de trabajo organizada por el CEDLA, desde 2007 aproximadamente hasta la fecha se implementaron 5 “seguros de salud” locales en todo el país: Tarija, San José de Chiquitos, Sucre, Pando y Santa Cruz de la Sierra.</a:t>
            </a:r>
          </a:p>
          <a:p>
            <a:r>
              <a:rPr lang="es-BO" sz="2000" dirty="0" smtClean="0"/>
              <a:t>- Están </a:t>
            </a:r>
            <a:r>
              <a:rPr lang="es-BO" sz="2000" dirty="0"/>
              <a:t>administrados por </a:t>
            </a:r>
            <a:r>
              <a:rPr lang="es-BO" sz="2000" dirty="0" smtClean="0"/>
              <a:t>gobiernos </a:t>
            </a:r>
            <a:r>
              <a:rPr lang="es-BO" sz="2000" dirty="0"/>
              <a:t>municipales y departamentales</a:t>
            </a:r>
          </a:p>
          <a:p>
            <a:r>
              <a:rPr lang="es-BO" sz="2000" dirty="0" smtClean="0"/>
              <a:t>- Población meta: </a:t>
            </a:r>
            <a:r>
              <a:rPr lang="es-BO" sz="2000" dirty="0"/>
              <a:t>de 5 a 59 años carentes de seguro público y privado y, que radiquen en el municipio o departamento respectivo</a:t>
            </a:r>
          </a:p>
          <a:p>
            <a:r>
              <a:rPr lang="es-BO" sz="2000" dirty="0" smtClean="0"/>
              <a:t>- Financiamiento: Recursos </a:t>
            </a:r>
            <a:r>
              <a:rPr lang="es-BO" sz="2000" dirty="0"/>
              <a:t>de la renta </a:t>
            </a:r>
            <a:r>
              <a:rPr lang="es-BO" sz="2000" dirty="0" err="1"/>
              <a:t>hidrocarburífera</a:t>
            </a:r>
            <a:r>
              <a:rPr lang="es-BO" sz="2000" dirty="0"/>
              <a:t> en coparticipación regional (IDH) y regalías</a:t>
            </a:r>
            <a:r>
              <a:rPr lang="es-BO" sz="2000" dirty="0" smtClean="0"/>
              <a:t>.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956552411"/>
      </p:ext>
    </p:extLst>
  </p:cSld>
  <p:clrMapOvr>
    <a:masterClrMapping/>
  </p:clrMapOvr>
  <p:transition spd="slow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b="1" dirty="0" smtClean="0"/>
              <a:t>SEGUROS DE SALUD PÚBLICOS DEPARTAMENTALES Y MUNICIPALES DE SALUD</a:t>
            </a:r>
          </a:p>
          <a:p>
            <a:r>
              <a:rPr lang="es-BO" sz="2000" dirty="0" smtClean="0"/>
              <a:t>- La </a:t>
            </a:r>
            <a:r>
              <a:rPr lang="es-BO" sz="2000" dirty="0"/>
              <a:t>oferta de servicios comprende desde las consultas de atención primaria y emergencias hasta </a:t>
            </a:r>
            <a:r>
              <a:rPr lang="es-BO" sz="2000" dirty="0" smtClean="0"/>
              <a:t>cirugías, atención de enfermedades de cáncer </a:t>
            </a:r>
            <a:r>
              <a:rPr lang="es-BO" sz="2000" dirty="0"/>
              <a:t>y exámenes de </a:t>
            </a:r>
            <a:r>
              <a:rPr lang="es-BO" sz="2000" dirty="0" err="1"/>
              <a:t>imagenología</a:t>
            </a:r>
            <a:r>
              <a:rPr lang="es-BO" sz="2000" dirty="0"/>
              <a:t> y, otros servicios especializados (en el caso del seguro de Tarija, resonancia magnética).</a:t>
            </a:r>
          </a:p>
          <a:p>
            <a:r>
              <a:rPr lang="es-BO" sz="2000" dirty="0" smtClean="0"/>
              <a:t>- Son </a:t>
            </a:r>
            <a:r>
              <a:rPr lang="es-BO" sz="2000" dirty="0"/>
              <a:t>seguros de salud integrales y gratuitos. En el caso del seguro de Tarija comprende acceso a medicamentos gratuitos.</a:t>
            </a:r>
          </a:p>
          <a:p>
            <a:r>
              <a:rPr lang="es-BO" sz="2000" dirty="0" smtClean="0"/>
              <a:t>- Con </a:t>
            </a:r>
            <a:r>
              <a:rPr lang="es-BO" sz="2000" dirty="0"/>
              <a:t>excepción del seguro de San José de Chiquitos, no prestan servicios directos, sino, </a:t>
            </a:r>
            <a:r>
              <a:rPr lang="es-BO" sz="2000" dirty="0" smtClean="0"/>
              <a:t>pagan los servicios prestados por los </a:t>
            </a:r>
            <a:r>
              <a:rPr lang="es-BO" sz="2000" dirty="0"/>
              <a:t>establecimientos públicos </a:t>
            </a:r>
            <a:r>
              <a:rPr lang="es-BO" sz="2000" dirty="0" smtClean="0"/>
              <a:t>a requerimiento de la población.</a:t>
            </a:r>
            <a:endParaRPr lang="es-BO" sz="20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215932019"/>
      </p:ext>
    </p:extLst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b="1" dirty="0" smtClean="0"/>
              <a:t>SEGUROS DE SALUD PÚBLICOS DEPARTAMENTALES Y MUNICIPALES DE SALUD: Problemas</a:t>
            </a:r>
          </a:p>
          <a:p>
            <a:r>
              <a:rPr lang="es-BO" sz="2000" dirty="0" smtClean="0"/>
              <a:t>- Disminución </a:t>
            </a:r>
            <a:r>
              <a:rPr lang="es-BO" sz="2000" dirty="0"/>
              <a:t>del presupuesto por caída de los ingresos de la renta </a:t>
            </a:r>
            <a:r>
              <a:rPr lang="es-BO" sz="2000" dirty="0" err="1"/>
              <a:t>hidrocarburífera</a:t>
            </a:r>
            <a:r>
              <a:rPr lang="es-BO" sz="2000" dirty="0"/>
              <a:t>. Cobertura, pago de servicios y nuevos ítems corren riesgo. Dependencia de recursos económicos de fuentes del gobierno central.</a:t>
            </a:r>
          </a:p>
          <a:p>
            <a:r>
              <a:rPr lang="es-BO" sz="2000" dirty="0" smtClean="0"/>
              <a:t>- La </a:t>
            </a:r>
            <a:r>
              <a:rPr lang="es-BO" sz="2000" dirty="0"/>
              <a:t>infraestructura, equipos médicos y otros insumos de los establecimientos públicos son deficientes</a:t>
            </a:r>
          </a:p>
          <a:p>
            <a:r>
              <a:rPr lang="es-BO" sz="2000" dirty="0" smtClean="0"/>
              <a:t>- Carencia </a:t>
            </a:r>
            <a:r>
              <a:rPr lang="es-BO" sz="2000" dirty="0"/>
              <a:t>de hospitales de segundo y tercer nivel</a:t>
            </a:r>
          </a:p>
          <a:p>
            <a:r>
              <a:rPr lang="es-BO" sz="2000" dirty="0" smtClean="0"/>
              <a:t>- Carencia </a:t>
            </a:r>
            <a:r>
              <a:rPr lang="es-BO" sz="2000" dirty="0"/>
              <a:t>de procedimientos </a:t>
            </a:r>
            <a:r>
              <a:rPr lang="es-BO" sz="2000" dirty="0" smtClean="0"/>
              <a:t>de </a:t>
            </a:r>
            <a:r>
              <a:rPr lang="es-BO" sz="2000" dirty="0"/>
              <a:t>seguimiento y evaluación de las prestaciones de salud y de la calidad de los servicios</a:t>
            </a:r>
          </a:p>
          <a:p>
            <a:r>
              <a:rPr lang="es-BO" sz="2000" dirty="0" smtClean="0"/>
              <a:t>- Insuficientes ítems </a:t>
            </a:r>
            <a:r>
              <a:rPr lang="es-BO" sz="2000" dirty="0"/>
              <a:t>para médicos y </a:t>
            </a:r>
            <a:r>
              <a:rPr lang="es-BO" sz="2000" dirty="0" smtClean="0"/>
              <a:t>funcionarios. Muchos con contratos </a:t>
            </a:r>
            <a:r>
              <a:rPr lang="es-BO" sz="2000" dirty="0"/>
              <a:t>temporales y trabajan en condiciones </a:t>
            </a:r>
            <a:r>
              <a:rPr lang="es-BO" sz="2000" dirty="0" smtClean="0"/>
              <a:t>precarias.</a:t>
            </a:r>
            <a:endParaRPr lang="es-BO" sz="2000" dirty="0"/>
          </a:p>
        </p:txBody>
      </p:sp>
    </p:spTree>
    <p:extLst>
      <p:ext uri="{BB962C8B-B14F-4D97-AF65-F5344CB8AC3E}">
        <p14:creationId xmlns:p14="http://schemas.microsoft.com/office/powerpoint/2010/main" val="812356655"/>
      </p:ext>
    </p:extLst>
  </p:cSld>
  <p:clrMapOvr>
    <a:masterClrMapping/>
  </p:clrMapOvr>
  <p:transition spd="slow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91952"/>
          </a:xfrm>
        </p:spPr>
        <p:txBody>
          <a:bodyPr/>
          <a:lstStyle/>
          <a:p>
            <a:pPr algn="ctr"/>
            <a:r>
              <a:rPr lang="es-BO" sz="3200" dirty="0" smtClean="0"/>
              <a:t>POLÍTICAS DE SALUD. OBJETIVOS Y ALCANCES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000" b="1" dirty="0" smtClean="0"/>
              <a:t>SEGUROS DE SALUD PÚBLICOS DEPARTAMENTALES Y MUNICIPALES DE SALUD: Problemas</a:t>
            </a:r>
          </a:p>
          <a:p>
            <a:r>
              <a:rPr lang="es-BO" sz="2000" dirty="0" smtClean="0"/>
              <a:t>- Apoyo </a:t>
            </a:r>
            <a:r>
              <a:rPr lang="es-BO" sz="2000" dirty="0"/>
              <a:t>insuficiente del gobierno para fortalecer los seguros locales, ya que está empeñado en implementar su modelo de seguro </a:t>
            </a:r>
            <a:r>
              <a:rPr lang="es-BO" sz="2000" dirty="0" smtClean="0"/>
              <a:t>único.</a:t>
            </a:r>
          </a:p>
          <a:p>
            <a:r>
              <a:rPr lang="es-BO" sz="2000" dirty="0" smtClean="0"/>
              <a:t>- La </a:t>
            </a:r>
            <a:r>
              <a:rPr lang="es-BO" sz="2000" dirty="0"/>
              <a:t>penalización de la práctica médica provocó que los médicos prefieran </a:t>
            </a:r>
            <a:r>
              <a:rPr lang="es-BO" sz="2000" dirty="0" smtClean="0"/>
              <a:t>derivar antes </a:t>
            </a:r>
            <a:r>
              <a:rPr lang="es-BO" sz="2000" dirty="0"/>
              <a:t>que resolver en el primer nivel de atención.</a:t>
            </a:r>
          </a:p>
          <a:p>
            <a:r>
              <a:rPr lang="es-BO" sz="2000" dirty="0" smtClean="0"/>
              <a:t>- El </a:t>
            </a:r>
            <a:r>
              <a:rPr lang="es-BO" sz="2000" dirty="0"/>
              <a:t>aumento de la esperanza de vida </a:t>
            </a:r>
            <a:r>
              <a:rPr lang="es-BO" sz="2000" dirty="0" smtClean="0"/>
              <a:t>viene </a:t>
            </a:r>
            <a:r>
              <a:rPr lang="es-BO" sz="2000" dirty="0"/>
              <a:t>incrementando la demanda y carga de los servicios. </a:t>
            </a:r>
          </a:p>
          <a:p>
            <a:r>
              <a:rPr lang="es-BO" sz="2000" dirty="0" smtClean="0"/>
              <a:t>- En general, son experiencias positivas, pero que no dejan ser focalizadas </a:t>
            </a:r>
            <a:r>
              <a:rPr lang="es-BO" sz="2000" dirty="0"/>
              <a:t>y particulares ante la carencia de una política nacional de salud que las articule </a:t>
            </a:r>
            <a:r>
              <a:rPr lang="es-BO" sz="2000" dirty="0" smtClean="0"/>
              <a:t>en </a:t>
            </a:r>
            <a:r>
              <a:rPr lang="es-BO" sz="2000" dirty="0"/>
              <a:t>función de objetivos comunes y un fondo económico que garantice su sostenibilidad.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92659947"/>
      </p:ext>
    </p:extLst>
  </p:cSld>
  <p:clrMapOvr>
    <a:masterClrMapping/>
  </p:clrMapOvr>
  <p:transition spd="slow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75928"/>
          </a:xfrm>
        </p:spPr>
        <p:txBody>
          <a:bodyPr/>
          <a:lstStyle/>
          <a:p>
            <a:pPr algn="ctr"/>
            <a:r>
              <a:rPr lang="es-BO" sz="4000" dirty="0" smtClean="0"/>
              <a:t>¿QUÉ HACER?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124744"/>
            <a:ext cx="7772400" cy="4666456"/>
          </a:xfrm>
        </p:spPr>
        <p:txBody>
          <a:bodyPr/>
          <a:lstStyle/>
          <a:p>
            <a:r>
              <a:rPr lang="es-BO" sz="2300" dirty="0" smtClean="0"/>
              <a:t>Desde el CEDLA se propugna:</a:t>
            </a:r>
            <a:endParaRPr lang="es-BO" sz="2300" dirty="0"/>
          </a:p>
          <a:p>
            <a:r>
              <a:rPr lang="es-BO" sz="2300" dirty="0" smtClean="0"/>
              <a:t>Encarar </a:t>
            </a:r>
            <a:r>
              <a:rPr lang="es-BO" sz="2300" dirty="0"/>
              <a:t>una reforma de salud que </a:t>
            </a:r>
            <a:r>
              <a:rPr lang="es-BO" sz="2300" dirty="0"/>
              <a:t>recogiendo el espíritu de la Declaración de </a:t>
            </a:r>
            <a:r>
              <a:rPr lang="es-BO" sz="2300" dirty="0" smtClean="0"/>
              <a:t>Alma-Ata, se </a:t>
            </a:r>
            <a:r>
              <a:rPr lang="es-BO" sz="2300" dirty="0"/>
              <a:t>proyecte hacia la universalización de la atención de salud mediante </a:t>
            </a:r>
            <a:r>
              <a:rPr lang="es-BO" sz="2300" dirty="0" smtClean="0"/>
              <a:t>un Seguro </a:t>
            </a:r>
            <a:r>
              <a:rPr lang="es-BO" sz="2300" dirty="0"/>
              <a:t>Universal de Salud</a:t>
            </a:r>
          </a:p>
          <a:p>
            <a:r>
              <a:rPr lang="es-BO" sz="2300" i="1" dirty="0" smtClean="0"/>
              <a:t>- con </a:t>
            </a:r>
            <a:r>
              <a:rPr lang="es-BO" sz="2300" i="1" dirty="0"/>
              <a:t>todos los subsectores y niveles de atención de salud integrados,</a:t>
            </a:r>
          </a:p>
          <a:p>
            <a:r>
              <a:rPr lang="es-BO" sz="2300" i="1" dirty="0" smtClean="0"/>
              <a:t>- la </a:t>
            </a:r>
            <a:r>
              <a:rPr lang="es-BO" sz="2300" i="1" dirty="0"/>
              <a:t>concentración de los recursos financieros contributivos y no contributivos y una importante asignación de recursos del Estado</a:t>
            </a:r>
            <a:r>
              <a:rPr lang="es-BO" sz="2300" i="1" dirty="0" smtClean="0"/>
              <a:t>.</a:t>
            </a:r>
          </a:p>
          <a:p>
            <a:r>
              <a:rPr lang="es-BO" sz="2300" i="1" dirty="0" smtClean="0"/>
              <a:t>- </a:t>
            </a:r>
            <a:r>
              <a:rPr lang="es-BO" sz="2300" i="1" dirty="0"/>
              <a:t>establecimiento de una prima anual per cápita de salud para todos los </a:t>
            </a:r>
            <a:r>
              <a:rPr lang="es-BO" sz="2300" i="1" dirty="0" smtClean="0"/>
              <a:t>ciudadanos</a:t>
            </a:r>
            <a:endParaRPr lang="es-BO" sz="2300" i="1" dirty="0"/>
          </a:p>
        </p:txBody>
      </p:sp>
    </p:spTree>
    <p:extLst>
      <p:ext uri="{BB962C8B-B14F-4D97-AF65-F5344CB8AC3E}">
        <p14:creationId xmlns:p14="http://schemas.microsoft.com/office/powerpoint/2010/main" val="1103631538"/>
      </p:ext>
    </p:extLst>
  </p:cSld>
  <p:clrMapOvr>
    <a:masterClrMapping/>
  </p:clrMapOvr>
  <p:transition spd="slow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03920"/>
          </a:xfrm>
        </p:spPr>
        <p:txBody>
          <a:bodyPr/>
          <a:lstStyle/>
          <a:p>
            <a:pPr algn="ctr"/>
            <a:r>
              <a:rPr lang="es-BO" sz="4000" dirty="0" smtClean="0"/>
              <a:t>¿QUÉ HACER?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340768"/>
            <a:ext cx="7772400" cy="4450432"/>
          </a:xfrm>
        </p:spPr>
        <p:txBody>
          <a:bodyPr/>
          <a:lstStyle/>
          <a:p>
            <a:r>
              <a:rPr lang="es-BO" sz="2400" dirty="0" smtClean="0"/>
              <a:t>- Esfuerzos </a:t>
            </a:r>
            <a:r>
              <a:rPr lang="es-BO" sz="2400" dirty="0"/>
              <a:t>extraordinarios </a:t>
            </a:r>
            <a:r>
              <a:rPr lang="es-BO" sz="2400" dirty="0" smtClean="0"/>
              <a:t>del Estado en investigación </a:t>
            </a:r>
            <a:r>
              <a:rPr lang="es-BO" sz="2400" dirty="0"/>
              <a:t>e información en salud, </a:t>
            </a:r>
            <a:r>
              <a:rPr lang="es-BO" sz="2400" dirty="0" smtClean="0"/>
              <a:t>la </a:t>
            </a:r>
            <a:r>
              <a:rPr lang="es-BO" sz="2400" dirty="0"/>
              <a:t>formación/actualización de los profesionales de salud, </a:t>
            </a:r>
            <a:r>
              <a:rPr lang="es-BO" sz="2400" dirty="0" smtClean="0"/>
              <a:t>capacitación </a:t>
            </a:r>
            <a:r>
              <a:rPr lang="es-BO" sz="2400" dirty="0"/>
              <a:t>en aspectos sanitarios de la población -especialmente de los grupos más vulnerables- </a:t>
            </a:r>
            <a:r>
              <a:rPr lang="es-BO" sz="2400" dirty="0" smtClean="0"/>
              <a:t>y,</a:t>
            </a:r>
          </a:p>
          <a:p>
            <a:r>
              <a:rPr lang="es-BO" sz="2400" dirty="0" smtClean="0"/>
              <a:t>- El fortalecimiento </a:t>
            </a:r>
            <a:r>
              <a:rPr lang="es-BO" sz="2400" dirty="0"/>
              <a:t>de la participación </a:t>
            </a:r>
            <a:r>
              <a:rPr lang="es-BO" sz="2400" dirty="0" smtClean="0"/>
              <a:t>social </a:t>
            </a:r>
            <a:r>
              <a:rPr lang="es-BO" sz="2400" dirty="0"/>
              <a:t>de las organizaciones sociales, sindicales y profesionales</a:t>
            </a:r>
            <a:r>
              <a:rPr lang="es-BO" sz="2400" dirty="0" smtClean="0"/>
              <a:t>.</a:t>
            </a:r>
          </a:p>
          <a:p>
            <a:r>
              <a:rPr lang="es-BO" sz="2400" dirty="0" smtClean="0"/>
              <a:t>En suma, la </a:t>
            </a:r>
            <a:r>
              <a:rPr lang="es-BO" sz="2400" dirty="0"/>
              <a:t>urgencia de una política nacional de salud que articule todas las acciones orientadas a garantizar el derecho a la salud universal y </a:t>
            </a:r>
            <a:r>
              <a:rPr lang="es-BO" sz="2400" dirty="0" smtClean="0"/>
              <a:t>gratuita.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98187338"/>
      </p:ext>
    </p:extLst>
  </p:cSld>
  <p:clrMapOvr>
    <a:masterClrMapping/>
  </p:clrMapOvr>
  <p:transition spd="slow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531912"/>
          </a:xfrm>
        </p:spPr>
        <p:txBody>
          <a:bodyPr/>
          <a:lstStyle/>
          <a:p>
            <a:pPr algn="ctr"/>
            <a:r>
              <a:rPr lang="es-BO" sz="4000" dirty="0" smtClean="0"/>
              <a:t>EL DERECHO A LA SALUD 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052736"/>
            <a:ext cx="7772400" cy="4738464"/>
          </a:xfrm>
        </p:spPr>
        <p:txBody>
          <a:bodyPr/>
          <a:lstStyle/>
          <a:p>
            <a:r>
              <a:rPr lang="es-BO" sz="2400" dirty="0" smtClean="0"/>
              <a:t>Según la Constitución Política del Estado:</a:t>
            </a:r>
          </a:p>
          <a:p>
            <a:r>
              <a:rPr lang="es-BO" sz="2400" dirty="0" smtClean="0"/>
              <a:t>El Estado protegerá el derecho </a:t>
            </a:r>
            <a:r>
              <a:rPr lang="es-BO" sz="2400" dirty="0"/>
              <a:t>a la salud, promoviendo </a:t>
            </a:r>
            <a:r>
              <a:rPr lang="es-BO" sz="2400" b="1" dirty="0"/>
              <a:t>políticas públicas</a:t>
            </a:r>
            <a:r>
              <a:rPr lang="es-BO" sz="2400" dirty="0"/>
              <a:t> </a:t>
            </a:r>
            <a:r>
              <a:rPr lang="es-BO" sz="2400" dirty="0" smtClean="0"/>
              <a:t>para este fin.</a:t>
            </a:r>
          </a:p>
          <a:p>
            <a:r>
              <a:rPr lang="es-BO" sz="2400" dirty="0" smtClean="0"/>
              <a:t>Promoverá el </a:t>
            </a:r>
            <a:r>
              <a:rPr lang="es-BO" sz="2400" b="1" dirty="0"/>
              <a:t>acceso </a:t>
            </a:r>
            <a:r>
              <a:rPr lang="es-BO" sz="2400" b="1" dirty="0" smtClean="0"/>
              <a:t>gratuito </a:t>
            </a:r>
            <a:r>
              <a:rPr lang="es-BO" sz="2400" dirty="0" smtClean="0"/>
              <a:t>de </a:t>
            </a:r>
            <a:r>
              <a:rPr lang="es-BO" sz="2400" dirty="0"/>
              <a:t>la población a los servicios de salud</a:t>
            </a:r>
            <a:r>
              <a:rPr lang="es-BO" sz="2400" dirty="0" smtClean="0"/>
              <a:t>. (Art. 35. I).</a:t>
            </a:r>
            <a:endParaRPr lang="es-BO" sz="2400" dirty="0"/>
          </a:p>
          <a:p>
            <a:r>
              <a:rPr lang="es-BO" sz="2400" dirty="0" smtClean="0"/>
              <a:t>Garantizará </a:t>
            </a:r>
            <a:r>
              <a:rPr lang="es-BO" sz="2400" dirty="0"/>
              <a:t>el acceso al </a:t>
            </a:r>
            <a:r>
              <a:rPr lang="es-BO" sz="2400" b="1" dirty="0"/>
              <a:t>seguro </a:t>
            </a:r>
            <a:r>
              <a:rPr lang="es-BO" sz="2400" b="1" dirty="0" smtClean="0"/>
              <a:t>universal de salud</a:t>
            </a:r>
            <a:r>
              <a:rPr lang="es-BO" sz="2400" dirty="0" smtClean="0"/>
              <a:t>. (Art. 36. I)</a:t>
            </a:r>
          </a:p>
          <a:p>
            <a:r>
              <a:rPr lang="es-BO" sz="2400" dirty="0" smtClean="0"/>
              <a:t>Garantizará el </a:t>
            </a:r>
            <a:r>
              <a:rPr lang="es-BO" sz="2400" b="1" dirty="0" smtClean="0"/>
              <a:t>acceso a los servicios públicos de salud y a los medicamentos</a:t>
            </a:r>
            <a:r>
              <a:rPr lang="es-BO" sz="2400" dirty="0" smtClean="0"/>
              <a:t> (genéricos</a:t>
            </a:r>
            <a:r>
              <a:rPr lang="es-BO" sz="2400" dirty="0" smtClean="0"/>
              <a:t>).</a:t>
            </a:r>
          </a:p>
          <a:p>
            <a:r>
              <a:rPr lang="es-BO" sz="2400" dirty="0" smtClean="0"/>
              <a:t>El derecho a la salud tiene relación con el derecho a la seguridad social bajo el concepto de seguro de salud.</a:t>
            </a:r>
            <a:endParaRPr lang="es-BO" sz="2400" dirty="0" smtClean="0"/>
          </a:p>
        </p:txBody>
      </p:sp>
    </p:spTree>
    <p:extLst>
      <p:ext uri="{BB962C8B-B14F-4D97-AF65-F5344CB8AC3E}">
        <p14:creationId xmlns:p14="http://schemas.microsoft.com/office/powerpoint/2010/main" val="3359544398"/>
      </p:ext>
    </p:extLst>
  </p:cSld>
  <p:clrMapOvr>
    <a:masterClrMapping/>
  </p:clrMapOvr>
  <p:transition spd="slow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95325"/>
          </a:xfrm>
        </p:spPr>
        <p:txBody>
          <a:bodyPr/>
          <a:lstStyle/>
          <a:p>
            <a:pPr algn="ctr" defTabSz="912813"/>
            <a:r>
              <a:rPr lang="es-BO" b="1" smtClean="0"/>
              <a:t>MUCHAS GRACIAS</a:t>
            </a:r>
          </a:p>
        </p:txBody>
      </p:sp>
      <p:pic>
        <p:nvPicPr>
          <p:cNvPr id="41987" name="4 Imagen" descr="trabajador1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3063" y="1285875"/>
            <a:ext cx="6572250" cy="4746625"/>
          </a:xfr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600" dirty="0" smtClean="0"/>
              <a:t>EL PLAN DE DESARROLLO DEL MAS Y LA SALUD</a:t>
            </a:r>
            <a:endParaRPr lang="es-B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306416"/>
          </a:xfrm>
        </p:spPr>
        <p:txBody>
          <a:bodyPr/>
          <a:lstStyle/>
          <a:p>
            <a:r>
              <a:rPr lang="es-BO" sz="2500" dirty="0"/>
              <a:t>Objetivo del PND, 2006</a:t>
            </a:r>
          </a:p>
          <a:p>
            <a:r>
              <a:rPr lang="es-BO" sz="2500" dirty="0"/>
              <a:t>“…eliminación de la exclusión social, mediante  la implementación del Sistema Único, Intercultural y Comunitario de Salud (SUS). Este sistema será inclusivo, equitativo, solidario, de calidad y calidez... actuará de manera intersectorial sobre los determinantes de salud con participación plena en todos sus niveles</a:t>
            </a:r>
            <a:r>
              <a:rPr lang="es-BO" sz="2500" dirty="0" smtClean="0"/>
              <a:t>…</a:t>
            </a:r>
          </a:p>
          <a:p>
            <a:r>
              <a:rPr lang="es-BO" sz="2500" dirty="0"/>
              <a:t>Meta: “El 100% de la  población boliviana accede al Sistema Único, Intercultural y Comunitario de Salud, además del acceso a servicios básicos hasta el 2010” </a:t>
            </a:r>
          </a:p>
        </p:txBody>
      </p:sp>
    </p:spTree>
    <p:extLst>
      <p:ext uri="{BB962C8B-B14F-4D97-AF65-F5344CB8AC3E}">
        <p14:creationId xmlns:p14="http://schemas.microsoft.com/office/powerpoint/2010/main" val="1219597330"/>
      </p:ext>
    </p:extLst>
  </p:cSld>
  <p:clrMapOvr>
    <a:masterClrMapping/>
  </p:clrMapOvr>
  <p:transition spd="slow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200" dirty="0" smtClean="0"/>
              <a:t>PLAN DE DESARROLLO ECONÓMICO Y SOCIAL </a:t>
            </a:r>
            <a:r>
              <a:rPr lang="es-BO" sz="3200" dirty="0" smtClean="0"/>
              <a:t>2016 </a:t>
            </a:r>
            <a:r>
              <a:rPr lang="es-BO" sz="3200" dirty="0" smtClean="0"/>
              <a:t>– </a:t>
            </a:r>
            <a:r>
              <a:rPr lang="es-BO" sz="3200" dirty="0" smtClean="0"/>
              <a:t>2020 </a:t>
            </a:r>
            <a:r>
              <a:rPr lang="es-BO" sz="3200" dirty="0" smtClean="0"/>
              <a:t>Y LA SALUD</a:t>
            </a:r>
            <a:endParaRPr lang="es-B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306416"/>
          </a:xfrm>
        </p:spPr>
        <p:txBody>
          <a:bodyPr/>
          <a:lstStyle/>
          <a:p>
            <a:r>
              <a:rPr lang="es-BO" sz="2300" dirty="0" smtClean="0"/>
              <a:t>Vinculado al Pilar 3: Salud, educación y deporte</a:t>
            </a:r>
          </a:p>
          <a:p>
            <a:r>
              <a:rPr lang="es-BO" sz="2300" b="1" dirty="0" smtClean="0"/>
              <a:t>Objetivo: </a:t>
            </a:r>
            <a:r>
              <a:rPr lang="es-BO" sz="2300" dirty="0" smtClean="0"/>
              <a:t>“Avanzar significativamente hacia </a:t>
            </a:r>
            <a:r>
              <a:rPr lang="es-BO" sz="2300" dirty="0"/>
              <a:t>la universalización </a:t>
            </a:r>
            <a:r>
              <a:rPr lang="es-BO" sz="2300" dirty="0" smtClean="0"/>
              <a:t>del acceso </a:t>
            </a:r>
            <a:r>
              <a:rPr lang="es-BO" sz="2300" dirty="0"/>
              <a:t>a los servicios de salud, la </a:t>
            </a:r>
            <a:r>
              <a:rPr lang="es-BO" sz="2300" dirty="0" smtClean="0"/>
              <a:t>prevención de </a:t>
            </a:r>
            <a:r>
              <a:rPr lang="es-BO" sz="2300" dirty="0"/>
              <a:t>las enfermedades, así </a:t>
            </a:r>
            <a:r>
              <a:rPr lang="es-BO" sz="2300" dirty="0" smtClean="0"/>
              <a:t>como la </a:t>
            </a:r>
            <a:r>
              <a:rPr lang="es-BO" sz="2300" dirty="0"/>
              <a:t>ampliación y mejora de la capacidad</a:t>
            </a:r>
          </a:p>
          <a:p>
            <a:r>
              <a:rPr lang="es-BO" sz="2300" dirty="0"/>
              <a:t>de atención de los establecimientos </a:t>
            </a:r>
            <a:r>
              <a:rPr lang="es-BO" sz="2300" dirty="0" smtClean="0"/>
              <a:t>de salud </a:t>
            </a:r>
            <a:r>
              <a:rPr lang="es-BO" sz="2300" dirty="0"/>
              <a:t>con mejor infraestructura, </a:t>
            </a:r>
            <a:r>
              <a:rPr lang="es-BO" sz="2300" dirty="0" smtClean="0"/>
              <a:t>equipamiento y </a:t>
            </a:r>
            <a:r>
              <a:rPr lang="es-BO" sz="2300" dirty="0"/>
              <a:t>recursos humanos de </a:t>
            </a:r>
            <a:r>
              <a:rPr lang="es-BO" sz="2300" dirty="0" smtClean="0"/>
              <a:t>calidad con </a:t>
            </a:r>
            <a:r>
              <a:rPr lang="es-BO" sz="2300" dirty="0"/>
              <a:t>enfoque intercultural.</a:t>
            </a:r>
            <a:endParaRPr lang="es-BO" sz="2300" dirty="0" smtClean="0"/>
          </a:p>
          <a:p>
            <a:r>
              <a:rPr lang="es-ES" sz="2300" b="1" dirty="0"/>
              <a:t>Meta 1</a:t>
            </a:r>
            <a:r>
              <a:rPr lang="es-ES" sz="2300" dirty="0"/>
              <a:t>: </a:t>
            </a:r>
            <a:r>
              <a:rPr lang="es-BO" sz="2300" dirty="0" smtClean="0"/>
              <a:t>Acceso </a:t>
            </a:r>
            <a:r>
              <a:rPr lang="es-BO" sz="2300" dirty="0"/>
              <a:t>universal al servicio de salud. </a:t>
            </a:r>
            <a:endParaRPr lang="es-BO" sz="2300" dirty="0"/>
          </a:p>
          <a:p>
            <a:r>
              <a:rPr lang="es-ES" sz="2300" b="1" dirty="0"/>
              <a:t>Meta 2:</a:t>
            </a:r>
            <a:r>
              <a:rPr lang="es-ES" sz="2300" dirty="0"/>
              <a:t> </a:t>
            </a:r>
            <a:r>
              <a:rPr lang="es-BO" sz="2300" dirty="0" smtClean="0"/>
              <a:t>Integración </a:t>
            </a:r>
            <a:r>
              <a:rPr lang="es-BO" sz="2300" dirty="0"/>
              <a:t>de salud convencional y ancestral con personal altamente comprometido y capacitado. </a:t>
            </a:r>
            <a:r>
              <a:rPr lang="es-BO" sz="2800" dirty="0"/>
              <a:t>	</a:t>
            </a:r>
          </a:p>
          <a:p>
            <a:endParaRPr lang="es-BO" sz="2800" dirty="0"/>
          </a:p>
        </p:txBody>
      </p:sp>
    </p:spTree>
    <p:extLst>
      <p:ext uri="{BB962C8B-B14F-4D97-AF65-F5344CB8AC3E}">
        <p14:creationId xmlns:p14="http://schemas.microsoft.com/office/powerpoint/2010/main" val="3050735921"/>
      </p:ext>
    </p:extLst>
  </p:cSld>
  <p:clrMapOvr>
    <a:masterClrMapping/>
  </p:clrMapOvr>
  <p:transition spd="slow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819944"/>
          </a:xfrm>
        </p:spPr>
        <p:txBody>
          <a:bodyPr/>
          <a:lstStyle/>
          <a:p>
            <a:pPr algn="ctr"/>
            <a:r>
              <a:rPr lang="es-BO" sz="4000" dirty="0" smtClean="0"/>
              <a:t>LA REALIDAD DE LA SALUD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196752"/>
            <a:ext cx="7772400" cy="4594448"/>
          </a:xfrm>
        </p:spPr>
        <p:txBody>
          <a:bodyPr/>
          <a:lstStyle/>
          <a:p>
            <a:r>
              <a:rPr lang="es-BO" sz="2500" dirty="0" smtClean="0"/>
              <a:t>El sistema nacional de salud está en crisis</a:t>
            </a:r>
          </a:p>
          <a:p>
            <a:r>
              <a:rPr lang="es-BO" sz="2500" dirty="0" smtClean="0"/>
              <a:t>- Objetivos </a:t>
            </a:r>
            <a:r>
              <a:rPr lang="es-BO" sz="2500" dirty="0"/>
              <a:t>y metas siguen en el  papel</a:t>
            </a:r>
          </a:p>
          <a:p>
            <a:r>
              <a:rPr lang="es-BO" sz="2500" dirty="0" smtClean="0"/>
              <a:t>- La </a:t>
            </a:r>
            <a:r>
              <a:rPr lang="es-BO" sz="2500" dirty="0"/>
              <a:t>salud no es una cuestión central de la política social ( gasto fiscal)</a:t>
            </a:r>
          </a:p>
          <a:p>
            <a:r>
              <a:rPr lang="es-BO" sz="2500" dirty="0" smtClean="0"/>
              <a:t>- Acceso </a:t>
            </a:r>
            <a:r>
              <a:rPr lang="es-BO" sz="2500" dirty="0"/>
              <a:t>no </a:t>
            </a:r>
            <a:r>
              <a:rPr lang="es-BO" sz="2500" dirty="0" smtClean="0"/>
              <a:t>disponible </a:t>
            </a:r>
            <a:r>
              <a:rPr lang="es-BO" sz="2500" dirty="0"/>
              <a:t>para grandes segmentos de la población (43%);</a:t>
            </a:r>
          </a:p>
          <a:p>
            <a:r>
              <a:rPr lang="es-BO" sz="2500" dirty="0" smtClean="0"/>
              <a:t>- Oferta </a:t>
            </a:r>
            <a:r>
              <a:rPr lang="es-BO" sz="2500" dirty="0"/>
              <a:t>de servicios no se ajusta a las necesidades de la población;</a:t>
            </a:r>
          </a:p>
          <a:p>
            <a:r>
              <a:rPr lang="es-BO" sz="2500" dirty="0" smtClean="0"/>
              <a:t>- Prestación </a:t>
            </a:r>
            <a:r>
              <a:rPr lang="es-BO" sz="2500" dirty="0"/>
              <a:t>de servicios es de baja efectividad, calidad y gestión </a:t>
            </a:r>
          </a:p>
        </p:txBody>
      </p:sp>
    </p:spTree>
    <p:extLst>
      <p:ext uri="{BB962C8B-B14F-4D97-AF65-F5344CB8AC3E}">
        <p14:creationId xmlns:p14="http://schemas.microsoft.com/office/powerpoint/2010/main" val="2586346236"/>
      </p:ext>
    </p:extLst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75928"/>
          </a:xfrm>
        </p:spPr>
        <p:txBody>
          <a:bodyPr/>
          <a:lstStyle/>
          <a:p>
            <a:pPr algn="ctr"/>
            <a:r>
              <a:rPr lang="es-BO" sz="4000" dirty="0" smtClean="0"/>
              <a:t>LA REALIDAD DE LA SALUD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980728"/>
            <a:ext cx="7772400" cy="4810472"/>
          </a:xfrm>
        </p:spPr>
        <p:txBody>
          <a:bodyPr/>
          <a:lstStyle/>
          <a:p>
            <a:r>
              <a:rPr lang="es-BO" sz="2300" dirty="0" smtClean="0"/>
              <a:t>- Concentración urbana de los servicios de salud, </a:t>
            </a:r>
            <a:r>
              <a:rPr lang="es-BO" sz="2300" dirty="0"/>
              <a:t>con ineficiencia e inequidad de la oferta, lleva a </a:t>
            </a:r>
            <a:r>
              <a:rPr lang="es-BO" sz="2300" dirty="0" smtClean="0"/>
              <a:t>mayor privatización</a:t>
            </a:r>
            <a:r>
              <a:rPr lang="es-BO" sz="2300" dirty="0" smtClean="0"/>
              <a:t>:</a:t>
            </a:r>
            <a:endParaRPr lang="es-BO" sz="2300" dirty="0"/>
          </a:p>
          <a:p>
            <a:r>
              <a:rPr lang="es-BO" sz="2300" dirty="0" smtClean="0"/>
              <a:t>- “…</a:t>
            </a:r>
            <a:r>
              <a:rPr lang="es-BO" sz="2300" dirty="0"/>
              <a:t>es un sistema con grandes limitaciones en recursos humanos, económicos, tecnológicos y físicos: buena parte de los ingresos del sistema provienen de los usuarios” (Ministerio de Salud y Deportes, 2010: </a:t>
            </a:r>
            <a:r>
              <a:rPr lang="es-BO" sz="2300" dirty="0" err="1"/>
              <a:t>pp</a:t>
            </a:r>
            <a:r>
              <a:rPr lang="es-BO" sz="2300" dirty="0"/>
              <a:t> 41</a:t>
            </a:r>
            <a:r>
              <a:rPr lang="es-BO" sz="2300" dirty="0"/>
              <a:t>). 32% del gasto en la atención de la salud es financiado con recursos de la </a:t>
            </a:r>
            <a:r>
              <a:rPr lang="es-BO" sz="2300" dirty="0" smtClean="0"/>
              <a:t>población (Arze, C., 2012)</a:t>
            </a:r>
            <a:endParaRPr lang="es-BO" sz="2300" dirty="0"/>
          </a:p>
          <a:p>
            <a:r>
              <a:rPr lang="es-BO" sz="2300" dirty="0" smtClean="0"/>
              <a:t>- Privatización </a:t>
            </a:r>
            <a:r>
              <a:rPr lang="es-BO" sz="2300" dirty="0"/>
              <a:t>del sistema de salud será profundizada con la propuesta de creación del Sistema Universal de </a:t>
            </a:r>
            <a:r>
              <a:rPr lang="es-BO" sz="2300" dirty="0" smtClean="0"/>
              <a:t>Salud del gobierno</a:t>
            </a:r>
            <a:endParaRPr lang="es-BO" sz="2300" dirty="0"/>
          </a:p>
          <a:p>
            <a:endParaRPr lang="es-BO" sz="2500" dirty="0"/>
          </a:p>
        </p:txBody>
      </p:sp>
    </p:spTree>
    <p:extLst>
      <p:ext uri="{BB962C8B-B14F-4D97-AF65-F5344CB8AC3E}">
        <p14:creationId xmlns:p14="http://schemas.microsoft.com/office/powerpoint/2010/main" val="996670930"/>
      </p:ext>
    </p:extLst>
  </p:cSld>
  <p:clrMapOvr>
    <a:masterClrMapping/>
  </p:clrMapOvr>
  <p:transition spd="slow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675928"/>
          </a:xfrm>
        </p:spPr>
        <p:txBody>
          <a:bodyPr/>
          <a:lstStyle/>
          <a:p>
            <a:pPr algn="ctr"/>
            <a:r>
              <a:rPr lang="es-BO" sz="4000" dirty="0" smtClean="0"/>
              <a:t>LA REALIDAD DE LA SALUD</a:t>
            </a:r>
            <a:endParaRPr lang="es-B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124744"/>
            <a:ext cx="7772400" cy="4666456"/>
          </a:xfrm>
        </p:spPr>
        <p:txBody>
          <a:bodyPr/>
          <a:lstStyle/>
          <a:p>
            <a:r>
              <a:rPr lang="es-BO" sz="2400" dirty="0"/>
              <a:t>La crisis del s</a:t>
            </a:r>
            <a:r>
              <a:rPr lang="es-BO" sz="2400" dirty="0" smtClean="0"/>
              <a:t>istema </a:t>
            </a:r>
            <a:r>
              <a:rPr lang="es-BO" sz="2400" dirty="0"/>
              <a:t>de </a:t>
            </a:r>
            <a:r>
              <a:rPr lang="es-BO" sz="2400" dirty="0" smtClean="0"/>
              <a:t>salud </a:t>
            </a:r>
            <a:r>
              <a:rPr lang="es-BO" sz="2400" dirty="0"/>
              <a:t>de </a:t>
            </a:r>
            <a:r>
              <a:rPr lang="es-BO" sz="2400" dirty="0" smtClean="0"/>
              <a:t>Bolivia no </a:t>
            </a:r>
            <a:r>
              <a:rPr lang="es-BO" sz="2400" dirty="0"/>
              <a:t>es una crisis </a:t>
            </a:r>
            <a:r>
              <a:rPr lang="es-BO" sz="2400" dirty="0" smtClean="0"/>
              <a:t>reciente, es </a:t>
            </a:r>
            <a:r>
              <a:rPr lang="es-BO" sz="2400" dirty="0"/>
              <a:t>un mal que se arrastra durante toda su </a:t>
            </a:r>
            <a:r>
              <a:rPr lang="es-BO" sz="2400" dirty="0" smtClean="0"/>
              <a:t>historia. En los últimos </a:t>
            </a:r>
            <a:r>
              <a:rPr lang="es-BO" sz="2400" dirty="0" smtClean="0"/>
              <a:t>11 años</a:t>
            </a:r>
            <a:r>
              <a:rPr lang="es-BO" sz="2400" dirty="0" smtClean="0"/>
              <a:t>, la crisis parece haberse </a:t>
            </a:r>
            <a:r>
              <a:rPr lang="es-BO" sz="2400" dirty="0" smtClean="0"/>
              <a:t>ahondado</a:t>
            </a:r>
            <a:r>
              <a:rPr lang="es-BO" sz="2400" dirty="0" smtClean="0"/>
              <a:t>:</a:t>
            </a:r>
          </a:p>
          <a:p>
            <a:r>
              <a:rPr lang="es-BO" sz="2400" dirty="0" smtClean="0"/>
              <a:t>1. Infraestructura insuficiente y precaria</a:t>
            </a:r>
          </a:p>
          <a:p>
            <a:r>
              <a:rPr lang="es-BO" sz="2400" dirty="0" smtClean="0"/>
              <a:t>2. Equipos obsoletos</a:t>
            </a:r>
          </a:p>
          <a:p>
            <a:r>
              <a:rPr lang="es-BO" sz="2400" dirty="0" smtClean="0"/>
              <a:t>2. Personal médico insuficiente. Enorme déficit de médicos especialistas</a:t>
            </a:r>
          </a:p>
          <a:p>
            <a:r>
              <a:rPr lang="es-BO" sz="2400" dirty="0" smtClean="0"/>
              <a:t>4. Desmejora en la calidad de atención de pacientes</a:t>
            </a:r>
          </a:p>
          <a:p>
            <a:r>
              <a:rPr lang="es-BO" sz="2400" dirty="0" smtClean="0"/>
              <a:t>5. Débil acceso a medicamentos gratuitos.</a:t>
            </a:r>
          </a:p>
          <a:p>
            <a:r>
              <a:rPr lang="es-BO" sz="2400" dirty="0" smtClean="0"/>
              <a:t>6. Presupuesto insuficiente</a:t>
            </a:r>
          </a:p>
          <a:p>
            <a:endParaRPr lang="es-BO" sz="2500" dirty="0" smtClean="0"/>
          </a:p>
          <a:p>
            <a:endParaRPr lang="es-BO" sz="2500" dirty="0"/>
          </a:p>
        </p:txBody>
      </p:sp>
    </p:spTree>
    <p:extLst>
      <p:ext uri="{BB962C8B-B14F-4D97-AF65-F5344CB8AC3E}">
        <p14:creationId xmlns:p14="http://schemas.microsoft.com/office/powerpoint/2010/main" val="2524717789"/>
      </p:ext>
    </p:extLst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035968"/>
          </a:xfrm>
        </p:spPr>
        <p:txBody>
          <a:bodyPr/>
          <a:lstStyle/>
          <a:p>
            <a:pPr algn="ctr"/>
            <a:r>
              <a:rPr lang="es-BO" sz="3600" dirty="0" smtClean="0"/>
              <a:t>SITUACIÓN DE LA SALUD EN BOLIVIA</a:t>
            </a:r>
            <a:endParaRPr lang="es-BO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484784"/>
            <a:ext cx="7772400" cy="4306416"/>
          </a:xfrm>
        </p:spPr>
        <p:txBody>
          <a:bodyPr/>
          <a:lstStyle/>
          <a:p>
            <a:r>
              <a:rPr lang="es-BO" sz="2800" dirty="0" smtClean="0"/>
              <a:t>En 2008, la </a:t>
            </a:r>
            <a:r>
              <a:rPr lang="es-BO" sz="2800" dirty="0"/>
              <a:t>OPS </a:t>
            </a:r>
            <a:r>
              <a:rPr lang="es-BO" sz="2800" dirty="0" smtClean="0"/>
              <a:t>señaló que en Bolivia pervivía  un </a:t>
            </a:r>
            <a:r>
              <a:rPr lang="es-BO" sz="2800" dirty="0"/>
              <a:t>perfil epidemiológico </a:t>
            </a:r>
            <a:r>
              <a:rPr lang="es-BO" sz="2800" dirty="0" smtClean="0"/>
              <a:t>en transición donde las enfermedades transmisibles </a:t>
            </a:r>
            <a:r>
              <a:rPr lang="es-BO" sz="2800" dirty="0"/>
              <a:t>aún </a:t>
            </a:r>
            <a:r>
              <a:rPr lang="es-BO" sz="2800" dirty="0" smtClean="0"/>
              <a:t>tenían alta incidencia combinado a un </a:t>
            </a:r>
            <a:r>
              <a:rPr lang="es-BO" sz="2800" dirty="0"/>
              <a:t>incremento paulatino </a:t>
            </a:r>
            <a:r>
              <a:rPr lang="es-BO" sz="2800" dirty="0" smtClean="0"/>
              <a:t>de la </a:t>
            </a:r>
            <a:r>
              <a:rPr lang="es-BO" sz="2800" dirty="0"/>
              <a:t>prevalencia de enfermedades </a:t>
            </a:r>
            <a:r>
              <a:rPr lang="es-BO" sz="2800" dirty="0" smtClean="0"/>
              <a:t>crónicas.</a:t>
            </a:r>
            <a:endParaRPr lang="es-BO" sz="2800" dirty="0"/>
          </a:p>
          <a:p>
            <a:r>
              <a:rPr lang="es-BO" sz="2800" dirty="0" smtClean="0"/>
              <a:t>En los años recientes la transición habría girado hacia un mayor peso de las enfermedades no transmisibles.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50736334"/>
      </p:ext>
    </p:extLst>
  </p:cSld>
  <p:clrMapOvr>
    <a:masterClrMapping/>
  </p:clrMapOvr>
  <p:transition spd="slow">
    <p:pull dir="r"/>
  </p:transition>
</p:sld>
</file>

<file path=ppt/theme/theme1.xml><?xml version="1.0" encoding="utf-8"?>
<a:theme xmlns:a="http://schemas.openxmlformats.org/drawingml/2006/main" name="Fábrica">
  <a:themeElements>
    <a:clrScheme name="Fábrica 2">
      <a:dk1>
        <a:srgbClr val="000000"/>
      </a:dk1>
      <a:lt1>
        <a:srgbClr val="FFFFCC"/>
      </a:lt1>
      <a:dk2>
        <a:srgbClr val="993300"/>
      </a:dk2>
      <a:lt2>
        <a:srgbClr val="EDE1AF"/>
      </a:lt2>
      <a:accent1>
        <a:srgbClr val="CAC0E2"/>
      </a:accent1>
      <a:accent2>
        <a:srgbClr val="DFC977"/>
      </a:accent2>
      <a:accent3>
        <a:srgbClr val="FFFFE2"/>
      </a:accent3>
      <a:accent4>
        <a:srgbClr val="000000"/>
      </a:accent4>
      <a:accent5>
        <a:srgbClr val="E1DCEE"/>
      </a:accent5>
      <a:accent6>
        <a:srgbClr val="CAB66B"/>
      </a:accent6>
      <a:hlink>
        <a:srgbClr val="660033"/>
      </a:hlink>
      <a:folHlink>
        <a:srgbClr val="993366"/>
      </a:folHlink>
    </a:clrScheme>
    <a:fontScheme name="Fábri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ábrica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ábrica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ábrica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5630</TotalTime>
  <Words>2654</Words>
  <Application>Microsoft Office PowerPoint</Application>
  <PresentationFormat>Presentación en pantalla (4:3)</PresentationFormat>
  <Paragraphs>139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Times New Roman</vt:lpstr>
      <vt:lpstr>Wingdings</vt:lpstr>
      <vt:lpstr>Fábrica</vt:lpstr>
      <vt:lpstr>Presentación de PowerPoint</vt:lpstr>
      <vt:lpstr>¿QUÉ ES SALUD?</vt:lpstr>
      <vt:lpstr>EL DERECHO A LA SALUD </vt:lpstr>
      <vt:lpstr>EL PLAN DE DESARROLLO DEL MAS Y LA SALUD</vt:lpstr>
      <vt:lpstr>PLAN DE DESARROLLO ECONÓMICO Y SOCIAL 2016 – 2020 Y LA SALUD</vt:lpstr>
      <vt:lpstr>LA REALIDAD DE LA SALUD</vt:lpstr>
      <vt:lpstr>LA REALIDAD DE LA SALUD</vt:lpstr>
      <vt:lpstr>LA REALIDAD DE LA SALUD</vt:lpstr>
      <vt:lpstr>SITUACIÓN DE LA SALUD EN BOLIVIA</vt:lpstr>
      <vt:lpstr>SITUACIÓN DE LA SALUD EN BOLIVIA: Indicadores</vt:lpstr>
      <vt:lpstr>SITUACIÓN DE LA SALUD EN BOLIVIA: Indicadores</vt:lpstr>
      <vt:lpstr>SITUACIÓN DE LA SALUD EN BOLIVIA: Cambios</vt:lpstr>
      <vt:lpstr>SITUACIÓN DE LA SALUD</vt:lpstr>
      <vt:lpstr>SISTEMA NACIONAL DE SALUD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POLÍTICAS DE SALUD. OBJETIVOS Y ALCANCES</vt:lpstr>
      <vt:lpstr>¿QUÉ HACER?</vt:lpstr>
      <vt:lpstr>¿QUÉ HACER?</vt:lpstr>
      <vt:lpstr>MUCHAS GRACIAS</vt:lpstr>
    </vt:vector>
  </TitlesOfParts>
  <Company>Autorizado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FRACASO DE LA REFORMA DE PENSIONES</dc:title>
  <dc:creator>Cliente</dc:creator>
  <cp:lastModifiedBy>Bruno Rojas</cp:lastModifiedBy>
  <cp:revision>458</cp:revision>
  <cp:lastPrinted>1601-01-01T00:00:00Z</cp:lastPrinted>
  <dcterms:created xsi:type="dcterms:W3CDTF">2003-08-18T21:32:37Z</dcterms:created>
  <dcterms:modified xsi:type="dcterms:W3CDTF">2017-11-23T06:33:32Z</dcterms:modified>
</cp:coreProperties>
</file>